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3" r:id="rId4"/>
    <p:sldId id="257" r:id="rId5"/>
    <p:sldId id="259" r:id="rId6"/>
    <p:sldId id="260" r:id="rId7"/>
    <p:sldId id="261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17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78AC0-E941-4B97-B97A-85DA7C61E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9F296-EF91-4955-98CA-D2D8D58EB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08B5C-98DA-4AF4-A48D-8A6CC5D4B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1873-A444-41AF-92D0-DB86E8BC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990AF-634A-4C58-AB46-87CF80A9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18E0-9742-40DC-886E-26C2065E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F93A6-46DC-4816-BC2E-F82C434F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F6D2-BE8B-4E9A-9F6B-CC8B3E09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7C85B-A805-4D2B-AB1F-3859F3B8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6C21-5B58-4238-B6DC-C403EFDC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885FA-F070-470F-AC83-1DF0A2127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99FE9F-C207-41F6-A4F9-05ABC9A3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FDFF-19F1-4FAF-B916-9B85E174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03C75-205C-4DCC-8951-548BAC8B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92E93-CA7D-4A55-A484-A4E07150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A57C8-5567-4F4A-983F-8086A663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634"/>
            <a:ext cx="10515600" cy="6416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0558-CF1B-44A1-88CE-B860188F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2363"/>
            <a:ext cx="10515600" cy="3544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66AA8-714A-45C2-B4CF-31853BDA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4F29A-C8B2-4BBE-811E-BBDABBD6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3240-4A19-4DBB-A903-D0476C11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4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F5E2-2218-4075-A617-0B6C57A04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18C0A-63B0-4856-BC6B-E0524484C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F5431-C7D0-4D9A-BAC5-4ABEBCE81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A279-06F1-4A28-A97F-25E9083C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EAC2-205B-414C-BA10-C4A9E837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0CAF-D2E4-4047-B8A8-14B66BCD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5BBDA-1F68-4D1A-92B7-1619BF057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4BBED-3BF3-40BA-9CC7-C05196E30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EB55D-9D8D-4057-A13A-C2D874C8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FD82-C413-416E-B703-25667841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B9B5F-51E7-44F7-8BFC-024C8A9F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5CC8-E1A0-458A-B9D0-58C8CF5B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0C43-ADE0-407C-B1E3-B359EE08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CD3FC-D46B-474C-A967-7016AC35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962DA-200C-490E-A341-164EC9C41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856AA-B9EA-4F22-8A77-104A4CF1F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3A943-8A5D-42D5-BD61-A00E71F5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A17812-14DA-4677-A63F-100886BB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680E4-DF4E-433E-952A-82510CAC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2B60-F50E-4456-80A9-D6D621CA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0851D-D81E-452F-B0AD-04679D48E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98AA00-9D34-4277-9339-37A3B6BA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E4871-DE44-4731-9516-FA6C8058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8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541AC-5915-4949-939C-B557A9E5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6A32-5E0E-45B2-A160-61BD13B81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01FEC-A357-4C6F-90EA-2A62AC24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9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4EC38-2680-4D99-BB54-CC5D8729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2226-9DC1-48A6-8D80-0F86EE3B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84213-8BBD-4A37-802B-41C62CEE3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58E31-8284-40FB-BB56-C0C4A690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BD34A-6351-4149-B0F6-C5532A5E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79F8D-56BA-4974-8E01-D07494A3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3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0183C-4299-4CAA-A10D-348EF7A1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92D2C-D258-4A9F-83F9-48166DB7B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00720-CC3E-4619-8132-07950B9A8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F474A-4872-48E5-805B-B34C7FB9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39C8A-61D7-49DE-86A0-1F2B1159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17BF1-1705-4A36-9C58-FB091A1C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E94215-2831-48FF-9D81-838534B9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5BE44-3D12-4C25-B48E-0F5BF52A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5D13B-7872-425E-8B48-B317889F7E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19CD-EE6E-4DC7-8118-5AF17778F39D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E370-1F2A-4D78-A631-877BDCDC4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82C3A-C854-4A3B-819A-541261F05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471F5-FCF5-4F4E-9EFE-FCCB8F7D52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FD612D-B0C7-4E3F-8B1E-63ACB1897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7" y="365125"/>
            <a:ext cx="147796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787EA86-3B53-458D-9692-45A5D0FBC3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93737"/>
            <a:ext cx="2374899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447409B-903B-4100-B8EE-927265929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26" y="511976"/>
            <a:ext cx="2120900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D3263D91-0964-498C-B045-786D723E48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56" y="374076"/>
            <a:ext cx="70326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spasicub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D2865-F141-4D2D-BC88-9CA78C93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09" y="1825625"/>
            <a:ext cx="10446327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r-Latn-RS" b="1" dirty="0">
                <a:latin typeface="Arial Black" pitchFamily="34" charset="0"/>
              </a:rPr>
              <a:t>Iskustva lokalnih samouprava u Srbiji na udruživanju u Slivove</a:t>
            </a:r>
          </a:p>
          <a:p>
            <a:pPr marL="0" indent="0" algn="ctr">
              <a:buNone/>
            </a:pPr>
            <a:endParaRPr lang="sr-Latn-RS" b="1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r-Latn-RS" sz="6000" b="1" dirty="0">
                <a:latin typeface="Arial Black" pitchFamily="34" charset="0"/>
              </a:rPr>
              <a:t>Sliv Kolubara</a:t>
            </a:r>
            <a:endParaRPr lang="en-US" sz="60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sr-Latn-RS" dirty="0">
                <a:latin typeface="Arial Black" pitchFamily="34" charset="0"/>
              </a:rPr>
              <a:t>28.10.2018</a:t>
            </a:r>
            <a:r>
              <a:rPr lang="es-ES" dirty="0">
                <a:latin typeface="Arial Black" pitchFamily="34" charset="0"/>
              </a:rPr>
              <a:t>, </a:t>
            </a:r>
            <a:r>
              <a:rPr lang="es-ES" dirty="0" err="1">
                <a:latin typeface="Arial Black" pitchFamily="34" charset="0"/>
              </a:rPr>
              <a:t>Građevinski</a:t>
            </a:r>
            <a:r>
              <a:rPr lang="es-ES" dirty="0">
                <a:latin typeface="Arial Black" pitchFamily="34" charset="0"/>
              </a:rPr>
              <a:t> </a:t>
            </a:r>
            <a:r>
              <a:rPr lang="es-ES" dirty="0" err="1">
                <a:latin typeface="Arial Black" pitchFamily="34" charset="0"/>
              </a:rPr>
              <a:t>fakultet</a:t>
            </a:r>
            <a:r>
              <a:rPr lang="en-US" sz="3200" dirty="0">
                <a:latin typeface="Arial Black" pitchFamily="34" charset="0"/>
              </a:rPr>
              <a:t> , </a:t>
            </a:r>
            <a:r>
              <a:rPr lang="es-ES" dirty="0" err="1">
                <a:latin typeface="Arial Black" pitchFamily="34" charset="0"/>
              </a:rPr>
              <a:t>Grad</a:t>
            </a:r>
            <a:r>
              <a:rPr lang="es-ES" dirty="0">
                <a:latin typeface="Arial Black" pitchFamily="34" charset="0"/>
              </a:rPr>
              <a:t> </a:t>
            </a:r>
            <a:r>
              <a:rPr lang="es-ES" dirty="0" err="1">
                <a:latin typeface="Arial Black" pitchFamily="34" charset="0"/>
              </a:rPr>
              <a:t>Osijek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750E08-51AC-4B4B-8D05-3F84C4FC4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FBB8AF-A680-478A-8EAC-B76D788EF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05" y="1687130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Arial Black" pitchFamily="34" charset="0"/>
              </a:rPr>
              <a:t>SMERNICE ZA RAD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895" y="2817894"/>
            <a:ext cx="10515600" cy="3331116"/>
          </a:xfrm>
        </p:spPr>
        <p:txBody>
          <a:bodyPr>
            <a:normAutofit/>
          </a:bodyPr>
          <a:lstStyle/>
          <a:p>
            <a:pPr marL="355600" indent="-355600">
              <a:buFont typeface="+mj-lt"/>
              <a:buAutoNum type="arabicPeriod"/>
              <a:defRPr/>
            </a:pPr>
            <a:r>
              <a:rPr lang="sr-Latn-RS" b="1" i="1" dirty="0">
                <a:latin typeface="Arial Black" pitchFamily="34" charset="0"/>
              </a:rPr>
              <a:t>Obavezna razmena informacija o svim pitanjima vezanim za značaj ZiS </a:t>
            </a:r>
            <a:endParaRPr lang="sr-Cyrl-CS" b="1" i="1" dirty="0">
              <a:latin typeface="Arial Black" pitchFamily="34" charset="0"/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sr-Latn-RS" b="1" i="1" dirty="0">
                <a:latin typeface="Arial Black" pitchFamily="34" charset="0"/>
              </a:rPr>
              <a:t>Ne ujednačenost kapaciteta JLS, nisu prepreka za udruživanje i cilj je da svi postignu minimum kadrovskih i matarejalnih kapaciteta</a:t>
            </a:r>
            <a:endParaRPr lang="sr-Cyrl-CS" b="1" i="1" dirty="0">
              <a:latin typeface="Arial Black" pitchFamily="34" charset="0"/>
            </a:endParaRPr>
          </a:p>
          <a:p>
            <a:pPr marL="355600" indent="-355600">
              <a:buFont typeface="+mj-lt"/>
              <a:buAutoNum type="arabicPeriod"/>
              <a:defRPr/>
            </a:pPr>
            <a:r>
              <a:rPr lang="sr-Latn-RS" b="1" i="1" dirty="0">
                <a:latin typeface="Arial Black" pitchFamily="34" charset="0"/>
              </a:rPr>
              <a:t>Rad u slivu organizovati u dve grupe: POLITIČKI </a:t>
            </a:r>
            <a:r>
              <a:rPr lang="sr-Cyrl-CS" b="1" i="1" dirty="0">
                <a:latin typeface="Arial Black" pitchFamily="34" charset="0"/>
              </a:rPr>
              <a:t> (</a:t>
            </a:r>
            <a:r>
              <a:rPr lang="sr-Latn-RS" b="1" i="1" dirty="0">
                <a:latin typeface="Arial Black" pitchFamily="34" charset="0"/>
              </a:rPr>
              <a:t>gradonačelnici</a:t>
            </a:r>
            <a:r>
              <a:rPr lang="sr-Cyrl-CS" b="1" i="1" dirty="0">
                <a:latin typeface="Arial Black" pitchFamily="34" charset="0"/>
              </a:rPr>
              <a:t>) и </a:t>
            </a:r>
            <a:r>
              <a:rPr lang="sr-Latn-RS" b="1" i="1" dirty="0">
                <a:latin typeface="Arial Black" pitchFamily="34" charset="0"/>
              </a:rPr>
              <a:t>EKSPERTSKA</a:t>
            </a:r>
            <a:endParaRPr lang="sr-Cyrl-CS" b="1" i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3635"/>
            <a:ext cx="10515600" cy="128418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413612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sr-Latn-RS" b="1" i="1" dirty="0">
                <a:latin typeface="Arial Black" pitchFamily="34" charset="0"/>
              </a:rPr>
              <a:t>4</a:t>
            </a:r>
            <a:r>
              <a:rPr lang="sr-Cyrl-CS" b="1" i="1" dirty="0">
                <a:latin typeface="Arial Black" pitchFamily="34" charset="0"/>
              </a:rPr>
              <a:t>. </a:t>
            </a:r>
            <a:r>
              <a:rPr lang="sr-Latn-RS" b="1" i="1" dirty="0">
                <a:latin typeface="Arial Black" pitchFamily="34" charset="0"/>
              </a:rPr>
              <a:t>Kroz promenu zakonske regulative stvoriti uslove za zajedničko finasiranje</a:t>
            </a:r>
            <a:endParaRPr lang="sr-Cyrl-CS" b="1" i="1" dirty="0">
              <a:latin typeface="Arial Black" pitchFamily="34" charset="0"/>
            </a:endParaRPr>
          </a:p>
          <a:p>
            <a:pPr marL="0" indent="0">
              <a:buNone/>
              <a:defRPr/>
            </a:pPr>
            <a:r>
              <a:rPr lang="sr-Cyrl-CS" b="1" i="1" dirty="0">
                <a:latin typeface="Arial Black" pitchFamily="34" charset="0"/>
              </a:rPr>
              <a:t>5. </a:t>
            </a:r>
            <a:r>
              <a:rPr lang="sr-Latn-RS" b="1" i="1" dirty="0">
                <a:latin typeface="Arial Black" pitchFamily="34" charset="0"/>
              </a:rPr>
              <a:t>Odluka o zajedničkoj nabavci dela opreme za funkcionisanje sistema ZiS </a:t>
            </a:r>
            <a:r>
              <a:rPr lang="sr-Cyrl-CS" b="1" i="1" dirty="0">
                <a:latin typeface="Arial Black" pitchFamily="34" charset="0"/>
              </a:rPr>
              <a:t>( </a:t>
            </a:r>
            <a:r>
              <a:rPr lang="sr-Latn-RS" b="1" i="1" dirty="0">
                <a:latin typeface="Arial Black" pitchFamily="34" charset="0"/>
              </a:rPr>
              <a:t>mobilne barijere</a:t>
            </a:r>
            <a:r>
              <a:rPr lang="sr-Cyrl-CS" b="1" i="1" dirty="0">
                <a:latin typeface="Arial Black" pitchFamily="34" charset="0"/>
              </a:rPr>
              <a:t>, </a:t>
            </a:r>
            <a:r>
              <a:rPr lang="sr-Latn-RS" b="1" i="1" dirty="0">
                <a:latin typeface="Arial Black" pitchFamily="34" charset="0"/>
              </a:rPr>
              <a:t>oprema za spasavanje iz ruševina, agregati, sušilice i sl)</a:t>
            </a:r>
          </a:p>
          <a:p>
            <a:pPr marL="0" indent="0">
              <a:buNone/>
              <a:defRPr/>
            </a:pPr>
            <a:r>
              <a:rPr lang="sr-Cyrl-CS" b="1" i="1" dirty="0">
                <a:latin typeface="Arial Black" pitchFamily="34" charset="0"/>
              </a:rPr>
              <a:t>6. </a:t>
            </a:r>
            <a:r>
              <a:rPr lang="sr-Latn-RS" b="1" i="1" dirty="0">
                <a:latin typeface="Arial Black" pitchFamily="34" charset="0"/>
              </a:rPr>
              <a:t>Pripremne aktivnosti  prelasku na viši stepen udruživanja JLS (formiranje regionalnih agencija za smanjnje rizika, izrada sajta i sl.)</a:t>
            </a:r>
          </a:p>
          <a:p>
            <a:pPr marL="0" indent="0">
              <a:buNone/>
              <a:defRPr/>
            </a:pPr>
            <a:r>
              <a:rPr lang="sr-Latn-RS" b="1" i="1" dirty="0">
                <a:latin typeface="Arial Black" pitchFamily="34" charset="0"/>
              </a:rPr>
              <a:t>7. Izrada mapa rizika za svaku pojedinačnu opštinu</a:t>
            </a:r>
            <a:endParaRPr lang="sr-Cyrl-CS" b="1" i="1" dirty="0">
              <a:latin typeface="Arial Black" pitchFamily="34" charset="0"/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67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Arial Black" pitchFamily="34" charset="0"/>
              </a:rPr>
              <a:t>REZULTATI RADA </a:t>
            </a:r>
          </a:p>
        </p:txBody>
      </p:sp>
      <p:sp>
        <p:nvSpPr>
          <p:cNvPr id="4" name="Subtitle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Cyrl-C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CS" sz="40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CS" sz="40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r-Cyrl-C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52" y="2352843"/>
            <a:ext cx="1114507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Sve opštine imaju službenika koji se bavi VS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Učešće na više regionalnih skupova i konferencija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Usvojena inicijativa slivova za promene na Zakonu o lokalnoj samupravi - finasiranje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Pripremljen predlog za Izmenu Zakona o planiranju i izgradnji gde bi se tražili uslovi i mišljenje onih koji se bave ZiS i ekologijom u JLS za uslove prilikom dobijanje građevinske dozvole kroz objedinjenu proceduru</a:t>
            </a:r>
            <a:endParaRPr lang="sr-Cyrl-RS" sz="2000" b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Učešće u projektu UNDP : </a:t>
            </a:r>
            <a:r>
              <a:rPr lang="sr-Cyrl-RS" sz="2000" b="1" dirty="0">
                <a:latin typeface="Arial Black" pitchFamily="34" charset="0"/>
              </a:rPr>
              <a:t> </a:t>
            </a:r>
            <a:r>
              <a:rPr lang="sr-Latn-RS" sz="2000" b="1" dirty="0">
                <a:latin typeface="Arial Black" pitchFamily="34" charset="0"/>
              </a:rPr>
              <a:t>SEE URBAN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Učešće u projektu UNDP i FAO : Obuka Opštinskih komisija za procenu štete nakon elementarne nepogode</a:t>
            </a:r>
            <a:endParaRPr lang="sr-Cyrl-RS" sz="2000" b="1" dirty="0">
              <a:latin typeface="Arial Black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Učešće u projektu UNDP i SKGO :</a:t>
            </a:r>
            <a:r>
              <a:rPr lang="sr-Cyrl-RS" sz="2000" b="1" dirty="0">
                <a:latin typeface="Arial Black" pitchFamily="34" charset="0"/>
              </a:rPr>
              <a:t> </a:t>
            </a:r>
            <a:r>
              <a:rPr lang="sr-Latn-RS" sz="2000" b="1" dirty="0">
                <a:latin typeface="Arial Black" pitchFamily="34" charset="0"/>
              </a:rPr>
              <a:t>Obuka zaposlenih u Opštinama za korišćenje</a:t>
            </a:r>
            <a:r>
              <a:rPr lang="sr-Cyrl-RS" sz="2000" b="1" dirty="0">
                <a:latin typeface="Arial Black" pitchFamily="34" charset="0"/>
              </a:rPr>
              <a:t> </a:t>
            </a:r>
            <a:r>
              <a:rPr lang="sr-Latn-RS" sz="2000" b="1" dirty="0">
                <a:latin typeface="Arial Black" pitchFamily="34" charset="0"/>
              </a:rPr>
              <a:t>QGIS  u slučaju elementarne nepogode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Izrađene mape rizika za sve pojedinačne opštine, trenutno se radi Plan ZiS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000" b="1" dirty="0">
                <a:latin typeface="Arial Black" pitchFamily="34" charset="0"/>
              </a:rPr>
              <a:t>Zajednička izrada Operativnih planova odbrane od poplava za JLS u 2018</a:t>
            </a:r>
            <a:endParaRPr lang="sr-Cyrl-RS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3635"/>
            <a:ext cx="10515600" cy="128418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02" y="379951"/>
            <a:ext cx="7767749" cy="5954588"/>
          </a:xfrm>
        </p:spPr>
      </p:pic>
      <p:sp>
        <p:nvSpPr>
          <p:cNvPr id="5" name="TextBox 4"/>
          <p:cNvSpPr txBox="1"/>
          <p:nvPr/>
        </p:nvSpPr>
        <p:spPr>
          <a:xfrm>
            <a:off x="3114261" y="1815548"/>
            <a:ext cx="16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GEOLOŠKA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47" y="179656"/>
            <a:ext cx="7706074" cy="6398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739" y="569843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HIDROGRAFSKA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58" y="309023"/>
            <a:ext cx="7459645" cy="6151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0539" y="754509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EROZIJE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80" y="463726"/>
            <a:ext cx="7066014" cy="5996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71321" y="754509"/>
            <a:ext cx="2789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KLIZIŠTA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469" y="309023"/>
            <a:ext cx="7830343" cy="6151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79096" y="754509"/>
            <a:ext cx="292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PEDOLOŠKA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9022"/>
            <a:ext cx="7620000" cy="6272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6904" y="569843"/>
            <a:ext cx="2891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PLAVLJENJA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28" y="434494"/>
            <a:ext cx="7078142" cy="6143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43461" y="939175"/>
            <a:ext cx="289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SEIZMIČKI HAZARD</a:t>
            </a:r>
          </a:p>
        </p:txBody>
      </p:sp>
    </p:spTree>
    <p:extLst>
      <p:ext uri="{BB962C8B-B14F-4D97-AF65-F5344CB8AC3E}">
        <p14:creationId xmlns:p14="http://schemas.microsoft.com/office/powerpoint/2010/main" val="275834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3634"/>
            <a:ext cx="10515600" cy="168175"/>
          </a:xfrm>
        </p:spPr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4136127"/>
          </a:xfrm>
        </p:spPr>
        <p:txBody>
          <a:bodyPr/>
          <a:lstStyle/>
          <a:p>
            <a:r>
              <a:rPr lang="sr-Latn-RS" dirty="0">
                <a:latin typeface="Arial Black" pitchFamily="34" charset="0"/>
              </a:rPr>
              <a:t>Na osnovu izrađenih mapa rizika , pristupilo se izradi Procene ugroženosti od elementarnih nepogoda i drugih nesreća Opštine Ub (01.09. 2017)</a:t>
            </a:r>
          </a:p>
          <a:p>
            <a:r>
              <a:rPr lang="sr-Latn-RS" dirty="0">
                <a:latin typeface="Arial Black" pitchFamily="34" charset="0"/>
              </a:rPr>
              <a:t>Po dobijanju saglasnosti od MUP SVS izrađuje se Plan ZiS ( 01.02.2018)</a:t>
            </a:r>
          </a:p>
          <a:p>
            <a:r>
              <a:rPr lang="sr-Latn-RS" dirty="0">
                <a:latin typeface="Arial Black" pitchFamily="34" charset="0"/>
              </a:rPr>
              <a:t>Po potrebi izrađuju se Operativni i sanacioni planovi – tretman rizika  za pojedine vrste opasnosti (poplave i nedostatak vode za piće) (15.02.2018)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39" y="497854"/>
            <a:ext cx="8611077" cy="57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 typeface="Arial" charset="0"/>
              <a:buNone/>
            </a:pPr>
            <a:r>
              <a:rPr lang="sr-Latn-RS" sz="6600" b="1" dirty="0"/>
              <a:t>HVALA NA  PAŽNJI </a:t>
            </a:r>
            <a:r>
              <a:rPr lang="sr-Latn-RS" sz="6600" b="1" dirty="0">
                <a:solidFill>
                  <a:srgbClr val="FF0000"/>
                </a:solidFill>
              </a:rPr>
              <a:t>(POZORNOSTI)</a:t>
            </a:r>
            <a:r>
              <a:rPr lang="sr-Cyrl-CS" sz="6600" b="1" dirty="0"/>
              <a:t>!</a:t>
            </a:r>
          </a:p>
          <a:p>
            <a:pPr>
              <a:buFont typeface="Arial" charset="0"/>
              <a:buNone/>
            </a:pPr>
            <a:endParaRPr lang="sr-Cyrl-CS" sz="6600" b="1" dirty="0"/>
          </a:p>
          <a:p>
            <a:r>
              <a:rPr lang="sr-Latn-RS" sz="3200" b="1" dirty="0"/>
              <a:t>Saša Spasić</a:t>
            </a:r>
            <a:r>
              <a:rPr lang="en-US" dirty="0"/>
              <a:t>, </a:t>
            </a:r>
            <a:r>
              <a:rPr lang="sr-Latn-RS" dirty="0"/>
              <a:t>dipl prof civilne odbrane</a:t>
            </a:r>
            <a:endParaRPr lang="sr-Cyrl-RS" dirty="0"/>
          </a:p>
          <a:p>
            <a:r>
              <a:rPr lang="sr-Latn-RS" dirty="0"/>
              <a:t>Član Opštinskog veća Opštine Ub, kordinator Sliva Kolubare</a:t>
            </a:r>
            <a:endParaRPr lang="sr-Cyrl-RS" dirty="0"/>
          </a:p>
          <a:p>
            <a:r>
              <a:rPr lang="sr-Latn-RS" dirty="0"/>
              <a:t>e-mail: </a:t>
            </a:r>
            <a:r>
              <a:rPr lang="sr-Latn-RS" sz="3200" b="1" dirty="0">
                <a:hlinkClick r:id="rId2"/>
              </a:rPr>
              <a:t>spasicub@gmail.com</a:t>
            </a:r>
            <a:endParaRPr lang="sr-Latn-RS" b="1" dirty="0"/>
          </a:p>
          <a:p>
            <a:r>
              <a:rPr lang="sr-Latn-RS" dirty="0"/>
              <a:t>Mobilni i viber +381641269717</a:t>
            </a:r>
            <a:endParaRPr lang="en-US" b="1" dirty="0"/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616" y="3962400"/>
            <a:ext cx="1760584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7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452C-F0FF-4AA5-B447-589D3692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b="1" dirty="0">
                <a:latin typeface="Arial Black" pitchFamily="34" charset="0"/>
              </a:rPr>
              <a:t>Sistem zaštite i spasavanja u Srbiji</a:t>
            </a:r>
            <a:endParaRPr lang="en-US" b="1" dirty="0">
              <a:latin typeface="Arial Black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310340"/>
              </p:ext>
            </p:extLst>
          </p:nvPr>
        </p:nvGraphicFramePr>
        <p:xfrm>
          <a:off x="172278" y="2632075"/>
          <a:ext cx="506233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6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SUBJEKTI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 državne uprave </a:t>
                      </a:r>
                    </a:p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MUP - SVS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 AP i JLS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Privredna društva i druga</a:t>
                      </a:r>
                    </a:p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Pravna lica od značaja za </a:t>
                      </a:r>
                    </a:p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Zaštitu i spasavanje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Građani i</a:t>
                      </a:r>
                      <a:r>
                        <a:rPr lang="sr-Latn-RS" sz="24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udruženja </a:t>
                      </a:r>
                      <a:r>
                        <a:rPr lang="sr-Latn-R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(udruge)</a:t>
                      </a:r>
                      <a:endParaRPr lang="sr-Latn-RS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4736"/>
              </p:ext>
            </p:extLst>
          </p:nvPr>
        </p:nvGraphicFramePr>
        <p:xfrm>
          <a:off x="5252278" y="2434064"/>
          <a:ext cx="6939722" cy="43425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5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7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0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36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SNAGE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Štabovi </a:t>
                      </a:r>
                      <a:r>
                        <a:rPr lang="sr-Latn-RS" sz="19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(Stožer) </a:t>
                      </a:r>
                      <a:r>
                        <a:rPr lang="sr-Latn-RS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Jedinice Civilne</a:t>
                      </a:r>
                      <a:r>
                        <a:rPr lang="sr-Latn-RS" sz="1900" baseline="0" dirty="0">
                          <a:latin typeface="Arial Black" pitchFamily="34" charset="0"/>
                        </a:rPr>
                        <a:t> zaštite</a:t>
                      </a:r>
                      <a:endParaRPr lang="sr-Latn-RS" sz="19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VSJ SVS MUP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Crveni krst</a:t>
                      </a:r>
                      <a:r>
                        <a:rPr lang="sr-Latn-RS" sz="1900" baseline="0" dirty="0">
                          <a:latin typeface="Arial Black" pitchFamily="34" charset="0"/>
                        </a:rPr>
                        <a:t> </a:t>
                      </a:r>
                      <a:r>
                        <a:rPr lang="sr-Latn-RS" sz="19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(križ)</a:t>
                      </a:r>
                      <a:r>
                        <a:rPr lang="sr-Latn-RS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Srbije</a:t>
                      </a:r>
                      <a:endParaRPr lang="sr-Latn-RS" sz="1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111"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Policija i druge jedinice MUP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GSS Srbije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088">
                <a:tc>
                  <a:txBody>
                    <a:bodyPr/>
                    <a:lstStyle/>
                    <a:p>
                      <a:r>
                        <a:rPr lang="sr-Latn-RS" sz="1900" dirty="0">
                          <a:latin typeface="Arial Black" pitchFamily="34" charset="0"/>
                        </a:rPr>
                        <a:t>Vojska Srbije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sr-Latn-RS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udruženja </a:t>
                      </a:r>
                      <a:r>
                        <a:rPr lang="sr-Latn-RS" sz="19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(udruge) </a:t>
                      </a:r>
                      <a:r>
                        <a:rPr lang="sr-Latn-RS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osposobljena i opremljena za zaštitu i spasavanje</a:t>
                      </a:r>
                      <a:endParaRPr lang="sr-Latn-RS" sz="19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0098">
                <a:tc>
                  <a:txBody>
                    <a:bodyPr/>
                    <a:lstStyle/>
                    <a:p>
                      <a:r>
                        <a:rPr lang="sr-Latn-RS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Privredna društva i druga</a:t>
                      </a:r>
                    </a:p>
                    <a:p>
                      <a:r>
                        <a:rPr lang="sr-Latn-RS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Pravna lica od značaja za </a:t>
                      </a:r>
                    </a:p>
                    <a:p>
                      <a:r>
                        <a:rPr lang="sr-Latn-RS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Zaštitu i spasavanje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50" y="0"/>
            <a:ext cx="4949815" cy="68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14F2-65AD-429C-943B-BE257F39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163"/>
            <a:ext cx="10515600" cy="942020"/>
          </a:xfrm>
        </p:spPr>
        <p:txBody>
          <a:bodyPr>
            <a:noAutofit/>
          </a:bodyPr>
          <a:lstStyle/>
          <a:p>
            <a:pPr algn="ctr"/>
            <a:r>
              <a:rPr lang="sr-Latn-RS" sz="4000" b="1" dirty="0">
                <a:latin typeface="Arial Black" pitchFamily="34" charset="0"/>
              </a:rPr>
              <a:t>SRBIJA (hidrologija, geologija, seizmologija,zaštićena područja)</a:t>
            </a:r>
            <a:endParaRPr lang="en-US" sz="4000" b="1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035"/>
            <a:ext cx="6172561" cy="61397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84" y="0"/>
            <a:ext cx="5390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E0FB-3F0A-4356-8EF7-44314AB2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251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74"/>
            <a:ext cx="5088835" cy="58284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54" y="0"/>
            <a:ext cx="5532426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63" y="0"/>
            <a:ext cx="5169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560A-6827-41D5-88CE-C2BAFAF9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634"/>
            <a:ext cx="10515600" cy="936801"/>
          </a:xfrm>
        </p:spPr>
        <p:txBody>
          <a:bodyPr>
            <a:normAutofit/>
          </a:bodyPr>
          <a:lstStyle/>
          <a:p>
            <a:pPr algn="ctr"/>
            <a:r>
              <a:rPr lang="sr-Latn-RS" b="1" dirty="0">
                <a:latin typeface="Arial Black" pitchFamily="34" charset="0"/>
              </a:rPr>
              <a:t>SLIVOVI</a:t>
            </a:r>
            <a:r>
              <a:rPr lang="sr-Latn-RS" b="1" dirty="0"/>
              <a:t> </a:t>
            </a:r>
            <a:r>
              <a:rPr lang="sr-Latn-RS" sz="3100" b="1" dirty="0"/>
              <a:t>(formiranje, korist za JLS, SWOT analiza)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0" y="205352"/>
            <a:ext cx="5805286" cy="641354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02" y="18095"/>
            <a:ext cx="6182588" cy="6839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7896" y="280025"/>
            <a:ext cx="3578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11.02.2017 </a:t>
            </a:r>
          </a:p>
          <a:p>
            <a:r>
              <a:rPr lang="sr-Latn-RS" dirty="0">
                <a:latin typeface="Arial Black" pitchFamily="34" charset="0"/>
              </a:rPr>
              <a:t>Potpisan protokol o saradnji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0036" y="437322"/>
            <a:ext cx="2729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3 grada</a:t>
            </a:r>
          </a:p>
          <a:p>
            <a:r>
              <a:rPr lang="sr-Latn-RS" dirty="0">
                <a:latin typeface="Arial Black" pitchFamily="34" charset="0"/>
              </a:rPr>
              <a:t>13 opština (</a:t>
            </a:r>
            <a:r>
              <a:rPr lang="sr-Latn-RS" dirty="0">
                <a:solidFill>
                  <a:srgbClr val="FF0000"/>
                </a:solidFill>
                <a:latin typeface="Arial Black" pitchFamily="34" charset="0"/>
              </a:rPr>
              <a:t>općina)</a:t>
            </a:r>
            <a:endParaRPr lang="sr-Latn-RS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938" y="5233313"/>
            <a:ext cx="3445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1 grad</a:t>
            </a:r>
          </a:p>
          <a:p>
            <a:r>
              <a:rPr lang="sr-Latn-RS" dirty="0">
                <a:latin typeface="Arial Black" pitchFamily="34" charset="0"/>
              </a:rPr>
              <a:t>2 gradske opštine</a:t>
            </a:r>
          </a:p>
          <a:p>
            <a:r>
              <a:rPr lang="sr-Latn-RS" dirty="0">
                <a:solidFill>
                  <a:srgbClr val="FF0000"/>
                </a:solidFill>
                <a:latin typeface="Arial Black" pitchFamily="34" charset="0"/>
              </a:rPr>
              <a:t>(općine)</a:t>
            </a:r>
          </a:p>
          <a:p>
            <a:r>
              <a:rPr lang="sr-Latn-RS" dirty="0">
                <a:latin typeface="Arial Black" pitchFamily="34" charset="0"/>
              </a:rPr>
              <a:t>5 opština</a:t>
            </a:r>
          </a:p>
        </p:txBody>
      </p:sp>
    </p:spTree>
    <p:extLst>
      <p:ext uri="{BB962C8B-B14F-4D97-AF65-F5344CB8AC3E}">
        <p14:creationId xmlns:p14="http://schemas.microsoft.com/office/powerpoint/2010/main" val="41206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7E3A2-8CE6-4BB0-9D3F-162ED235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014"/>
            <a:ext cx="4756646" cy="58942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0" y="108488"/>
            <a:ext cx="4946415" cy="639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1" y="132460"/>
            <a:ext cx="5075583" cy="6725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034" y="5367130"/>
            <a:ext cx="2054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Arial Black" pitchFamily="34" charset="0"/>
              </a:rPr>
              <a:t>22.02.2018 poptisani protokol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99" y="5312823"/>
            <a:ext cx="54532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Arial Black" pitchFamily="34" charset="0"/>
              </a:rPr>
              <a:t>4 Sliva ukupno uključeno 64/142 (165) 45% (39%)  JLS </a:t>
            </a:r>
          </a:p>
          <a:p>
            <a:r>
              <a:rPr lang="sr-Latn-RS" b="1" dirty="0">
                <a:latin typeface="Arial Black" pitchFamily="34" charset="0"/>
              </a:rPr>
              <a:t>U pripremi još dva protokola o saradnji</a:t>
            </a:r>
          </a:p>
          <a:p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18744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2DB2-C02C-4BF9-8BFF-A80D6602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5889"/>
              </p:ext>
            </p:extLst>
          </p:nvPr>
        </p:nvGraphicFramePr>
        <p:xfrm>
          <a:off x="808381" y="2137648"/>
          <a:ext cx="1127760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z="32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KORISTI ZA LOKALNE SAMOUPRAVE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latin typeface="Arial Black" pitchFamily="34" charset="0"/>
                        </a:rPr>
                        <a:t>Podizanje</a:t>
                      </a:r>
                      <a:r>
                        <a:rPr lang="sr-Latn-RS" sz="2400" baseline="0" dirty="0">
                          <a:latin typeface="Arial Black" pitchFamily="34" charset="0"/>
                        </a:rPr>
                        <a:t> kapaciteta lok. samouprava za delovanje u VS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r-Latn-RS" sz="2400" baseline="0" dirty="0">
                          <a:latin typeface="Arial Black" pitchFamily="34" charset="0"/>
                        </a:rPr>
                        <a:t>Obuka zaposlenih za delovanje u VS</a:t>
                      </a:r>
                    </a:p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r-Latn-RS" sz="2400" baseline="0" dirty="0">
                          <a:latin typeface="Arial Black" pitchFamily="34" charset="0"/>
                        </a:rPr>
                        <a:t>Jačanje snaga ( štabovi, jed. Civilne zaštite)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latin typeface="Arial Black" pitchFamily="34" charset="0"/>
                        </a:rPr>
                        <a:t>Razvijanje preventivnih mera za</a:t>
                      </a:r>
                      <a:r>
                        <a:rPr lang="sr-Latn-RS" sz="2400" baseline="0" dirty="0">
                          <a:latin typeface="Arial Black" pitchFamily="34" charset="0"/>
                        </a:rPr>
                        <a:t> smanjenje štetnog uticaja pretnji i rizika od elementarnih nepogoda i drugih nesreća</a:t>
                      </a:r>
                      <a:endParaRPr lang="sr-Latn-RS" sz="24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latin typeface="Arial Black" pitchFamily="34" charset="0"/>
                        </a:rPr>
                        <a:t>Izrada i učestvovanje u zajedničkim projektima ZiS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latin typeface="Arial Black" pitchFamily="34" charset="0"/>
                        </a:rPr>
                        <a:t>Nabavka zajedničke opreme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2400" dirty="0">
                          <a:latin typeface="Arial Black" pitchFamily="34" charset="0"/>
                        </a:rPr>
                        <a:t>Uticaj na državne organe da se promeni zakonskih</a:t>
                      </a:r>
                      <a:r>
                        <a:rPr lang="sr-Latn-RS" sz="2400" baseline="0" dirty="0">
                          <a:latin typeface="Arial Black" pitchFamily="34" charset="0"/>
                        </a:rPr>
                        <a:t> propisa</a:t>
                      </a:r>
                      <a:endParaRPr lang="sr-Latn-RS" sz="2400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817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965" y="1514851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Arial Black" pitchFamily="34" charset="0"/>
              </a:rPr>
              <a:t>Swot analiza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552359"/>
              </p:ext>
            </p:extLst>
          </p:nvPr>
        </p:nvGraphicFramePr>
        <p:xfrm>
          <a:off x="877954" y="2261015"/>
          <a:ext cx="11062254" cy="442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9110"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Arial Black" pitchFamily="34" charset="0"/>
                        </a:rPr>
                        <a:t>SNAGE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Štabovi</a:t>
                      </a:r>
                      <a:r>
                        <a:rPr lang="sr-Latn-RS" baseline="0" dirty="0">
                          <a:latin typeface="Arial Black" pitchFamily="34" charset="0"/>
                        </a:rPr>
                        <a:t> i j-ce civilne zaštite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latin typeface="Arial Black" pitchFamily="34" charset="0"/>
                        </a:rPr>
                        <a:t>Građani i udruge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latin typeface="Arial Black" pitchFamily="34" charset="0"/>
                        </a:rPr>
                        <a:t>Privreda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latin typeface="Arial Black" pitchFamily="34" charset="0"/>
                        </a:rPr>
                        <a:t>Slivovi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Arial Black" pitchFamily="34" charset="0"/>
                        </a:rPr>
                        <a:t>SLABOSTI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Nedostatak novca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Nejednaki</a:t>
                      </a:r>
                      <a:r>
                        <a:rPr lang="sr-Latn-RS" baseline="0" dirty="0">
                          <a:latin typeface="Arial Black" pitchFamily="34" charset="0"/>
                        </a:rPr>
                        <a:t> kapaciteti lokalnih samouprava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latin typeface="Arial Black" pitchFamily="34" charset="0"/>
                        </a:rPr>
                        <a:t>JLS pripadaju različitim Okruzima </a:t>
                      </a:r>
                      <a:r>
                        <a:rPr lang="sr-Latn-RS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(županijama)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Očekivanje da će doći brza i laka rešenja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Komplikovan politički sistem gde pretnje ne poznaju opštinske granice</a:t>
                      </a:r>
                      <a:endParaRPr lang="sr-Latn-RS" baseline="0" dirty="0">
                        <a:latin typeface="Arial Black" pitchFamily="34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sr-Latn-RS" dirty="0"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947">
                <a:tc>
                  <a:txBody>
                    <a:bodyPr/>
                    <a:lstStyle/>
                    <a:p>
                      <a:pPr algn="ctr"/>
                      <a:r>
                        <a:rPr lang="sr-Latn-RS" b="1" dirty="0">
                          <a:latin typeface="Arial Black" pitchFamily="34" charset="0"/>
                        </a:rPr>
                        <a:t>PRILIKE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Podizanje kapaciteta JLS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Učestvovanje u zajedničkim projektima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Nabavka zajedničke opreme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>
                          <a:latin typeface="Arial Black" pitchFamily="34" charset="0"/>
                        </a:rPr>
                        <a:t>PRETNJE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Politička</a:t>
                      </a:r>
                      <a:r>
                        <a:rPr lang="sr-Latn-RS" baseline="0" dirty="0">
                          <a:latin typeface="Arial Black" pitchFamily="34" charset="0"/>
                        </a:rPr>
                        <a:t> volja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dirty="0">
                          <a:latin typeface="Arial Black" pitchFamily="34" charset="0"/>
                        </a:rPr>
                        <a:t>Ne</a:t>
                      </a:r>
                      <a:r>
                        <a:rPr lang="sr-Latn-RS" baseline="0" dirty="0">
                          <a:latin typeface="Arial Black" pitchFamily="34" charset="0"/>
                        </a:rPr>
                        <a:t> razumevanje da dolazi do klimatskih promena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r-Latn-RS" baseline="0" dirty="0">
                          <a:latin typeface="Arial Black" pitchFamily="34" charset="0"/>
                        </a:rPr>
                        <a:t>Zatvaranje u sopstveno dvorište – sebičnost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107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>
                <a:latin typeface="Arial Black" pitchFamily="34" charset="0"/>
              </a:rPr>
              <a:t>Sliv Kolubare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02" y="2637183"/>
            <a:ext cx="4313637" cy="33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3825" y="2492851"/>
            <a:ext cx="75007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>
                <a:latin typeface="Arial Black" pitchFamily="34" charset="0"/>
              </a:rPr>
              <a:t>Kolubara</a:t>
            </a:r>
            <a:endParaRPr lang="sr-Cyrl-RS" sz="2800" dirty="0">
              <a:latin typeface="Arial Black" pitchFamily="34" charset="0"/>
            </a:endParaRPr>
          </a:p>
          <a:p>
            <a:r>
              <a:rPr lang="sr-Latn-RS" sz="2800" dirty="0">
                <a:latin typeface="Arial Black" pitchFamily="34" charset="0"/>
              </a:rPr>
              <a:t>Dužina</a:t>
            </a:r>
            <a:r>
              <a:rPr lang="sr-Cyrl-RS" sz="2800" dirty="0">
                <a:latin typeface="Arial Black" pitchFamily="34" charset="0"/>
              </a:rPr>
              <a:t>  </a:t>
            </a:r>
            <a:r>
              <a:rPr lang="sr-Cyrl-RS" sz="2800" dirty="0">
                <a:solidFill>
                  <a:srgbClr val="FF0000"/>
                </a:solidFill>
                <a:latin typeface="Arial Black" pitchFamily="34" charset="0"/>
              </a:rPr>
              <a:t>123 </a:t>
            </a:r>
            <a:r>
              <a:rPr lang="sr-Latn-RS" sz="2800" dirty="0">
                <a:solidFill>
                  <a:srgbClr val="FF0000"/>
                </a:solidFill>
                <a:latin typeface="Arial Black" pitchFamily="34" charset="0"/>
              </a:rPr>
              <a:t>km</a:t>
            </a:r>
          </a:p>
          <a:p>
            <a:r>
              <a:rPr lang="sr-Latn-RS" sz="2800" dirty="0">
                <a:latin typeface="Arial Black" pitchFamily="34" charset="0"/>
              </a:rPr>
              <a:t>Površina Sliva </a:t>
            </a:r>
            <a:r>
              <a:rPr lang="sr-Cyrl-RS" sz="2800" dirty="0">
                <a:solidFill>
                  <a:srgbClr val="FF0000"/>
                </a:solidFill>
                <a:latin typeface="Arial Black" pitchFamily="34" charset="0"/>
              </a:rPr>
              <a:t>3600 </a:t>
            </a:r>
            <a:r>
              <a:rPr lang="sr-Latn-RS" sz="2800" dirty="0">
                <a:solidFill>
                  <a:srgbClr val="FF0000"/>
                </a:solidFill>
                <a:latin typeface="Arial Black" pitchFamily="34" charset="0"/>
              </a:rPr>
              <a:t>km²</a:t>
            </a:r>
          </a:p>
          <a:p>
            <a:r>
              <a:rPr lang="sr-Latn-RS" sz="2800" dirty="0">
                <a:latin typeface="Arial Black" pitchFamily="34" charset="0"/>
              </a:rPr>
              <a:t>JLS koje su se udružile u Sliv </a:t>
            </a:r>
            <a:r>
              <a:rPr lang="sr-Cyrl-RS" sz="2800" dirty="0">
                <a:solidFill>
                  <a:srgbClr val="FF0000"/>
                </a:solidFill>
                <a:latin typeface="Arial Black" pitchFamily="34" charset="0"/>
              </a:rPr>
              <a:t>8/14</a:t>
            </a:r>
          </a:p>
          <a:p>
            <a:r>
              <a:rPr lang="sr-Latn-RS" sz="2800" dirty="0">
                <a:latin typeface="Arial Black" pitchFamily="34" charset="0"/>
              </a:rPr>
              <a:t>Najugroženije Opštine u Srbiji </a:t>
            </a:r>
            <a:r>
              <a:rPr lang="sr-Cyrl-RS" sz="2800" dirty="0">
                <a:latin typeface="Arial Black" pitchFamily="34" charset="0"/>
              </a:rPr>
              <a:t>2014</a:t>
            </a:r>
            <a:r>
              <a:rPr lang="sr-Latn-RS" sz="2800" dirty="0">
                <a:latin typeface="Arial Black" pitchFamily="34" charset="0"/>
              </a:rPr>
              <a:t>  </a:t>
            </a:r>
            <a:r>
              <a:rPr lang="sr-Cyrl-RS" sz="2800" dirty="0">
                <a:solidFill>
                  <a:srgbClr val="FF0000"/>
                </a:solidFill>
                <a:latin typeface="Arial Black" pitchFamily="34" charset="0"/>
              </a:rPr>
              <a:t>3/5</a:t>
            </a:r>
          </a:p>
          <a:p>
            <a:r>
              <a:rPr lang="sr-Latn-RS" sz="2800" dirty="0">
                <a:latin typeface="Arial Black" pitchFamily="34" charset="0"/>
              </a:rPr>
              <a:t>Najugroženija kompanija u Srbiji </a:t>
            </a:r>
          </a:p>
          <a:p>
            <a:r>
              <a:rPr lang="sr-Latn-RS" sz="2800" dirty="0">
                <a:solidFill>
                  <a:srgbClr val="FF0000"/>
                </a:solidFill>
                <a:latin typeface="Arial Black" pitchFamily="34" charset="0"/>
              </a:rPr>
              <a:t>EPS – Tamnavski kopovi</a:t>
            </a:r>
            <a:endParaRPr lang="sr-Cyrl-R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691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Sistem zaštite i spasavanja u Srbiji</vt:lpstr>
      <vt:lpstr>SRBIJA (hidrologija, geologija, seizmologija,zaštićena područja)</vt:lpstr>
      <vt:lpstr>PowerPoint Presentation</vt:lpstr>
      <vt:lpstr>SLIVOVI (formiranje, korist za JLS, SWOT analiza)</vt:lpstr>
      <vt:lpstr>PowerPoint Presentation</vt:lpstr>
      <vt:lpstr>PowerPoint Presentation</vt:lpstr>
      <vt:lpstr>Swot analiza</vt:lpstr>
      <vt:lpstr>Sliv Kolubare</vt:lpstr>
      <vt:lpstr>SMERNICE ZA RAD </vt:lpstr>
      <vt:lpstr>PowerPoint Presentation</vt:lpstr>
      <vt:lpstr>REZULTATI RADA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Darko Chekerovski</dc:creator>
  <cp:lastModifiedBy>Ana Mitic Radulovic</cp:lastModifiedBy>
  <cp:revision>26</cp:revision>
  <dcterms:created xsi:type="dcterms:W3CDTF">2018-09-14T08:51:11Z</dcterms:created>
  <dcterms:modified xsi:type="dcterms:W3CDTF">2018-09-27T12:02:30Z</dcterms:modified>
</cp:coreProperties>
</file>