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ppt/comments/comment1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70" r:id="rId3"/>
    <p:sldId id="267" r:id="rId4"/>
    <p:sldId id="268" r:id="rId5"/>
    <p:sldId id="271" r:id="rId6"/>
    <p:sldId id="269" r:id="rId7"/>
    <p:sldId id="281" r:id="rId8"/>
    <p:sldId id="272" r:id="rId9"/>
    <p:sldId id="257" r:id="rId10"/>
    <p:sldId id="274" r:id="rId11"/>
    <p:sldId id="258" r:id="rId12"/>
    <p:sldId id="273" r:id="rId13"/>
    <p:sldId id="275" r:id="rId14"/>
    <p:sldId id="282" r:id="rId15"/>
    <p:sldId id="276" r:id="rId16"/>
    <p:sldId id="285" r:id="rId17"/>
    <p:sldId id="286" r:id="rId18"/>
    <p:sldId id="287" r:id="rId19"/>
    <p:sldId id="288" r:id="rId20"/>
    <p:sldId id="289" r:id="rId21"/>
    <p:sldId id="290" r:id="rId22"/>
    <p:sldId id="291" r:id="rId23"/>
    <p:sldId id="292" r:id="rId24"/>
    <p:sldId id="293" r:id="rId25"/>
    <p:sldId id="294" r:id="rId26"/>
    <p:sldId id="295" r:id="rId27"/>
    <p:sldId id="284" r:id="rId28"/>
    <p:sldId id="296" r:id="rId29"/>
    <p:sldId id="277" r:id="rId30"/>
    <p:sldId id="298" r:id="rId31"/>
    <p:sldId id="278" r:id="rId32"/>
    <p:sldId id="279" r:id="rId33"/>
    <p:sldId id="297" r:id="rId34"/>
    <p:sldId id="28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unoslav Katic" initials="KK" lastIdx="73"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570"/>
    <p:restoredTop sz="94603"/>
  </p:normalViewPr>
  <p:slideViewPr>
    <p:cSldViewPr snapToGrid="0" snapToObjects="1">
      <p:cViewPr varScale="1">
        <p:scale>
          <a:sx n="76" d="100"/>
          <a:sy n="76" d="100"/>
        </p:scale>
        <p:origin x="224" y="8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commentAuthors" Target="commentAuthors.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4-29T15:11:14.564" idx="5">
    <p:pos x="7680" y="0"/>
    <p:text>Republic of Croatia is a country with the size of app 56.000 km2 and population of app 4,3 M. Territorially it is divided in 20 counties and the City of Zagreb (1 M population). In this map you can see major hazards that threaten RoC the likes of nuclear danger, earthquakes, technological hazards, floods etc...do note that flooding hazard is particularly high in the eastern part of Croatia namely at the river Sava bordering with BiH.</p:text>
    <p:extLst>
      <p:ext uri="{C676402C-5697-4E1C-873F-D02D1690AC5C}">
        <p15:threadingInfo xmlns:p15="http://schemas.microsoft.com/office/powerpoint/2012/main" timeZoneBias="-120"/>
      </p:ext>
    </p:extLst>
  </p:cm>
  <p:cm authorId="1" dt="2016-04-29T15:17:36.234" idx="6">
    <p:pos x="7680" y="136"/>
    <p:text>35 SECONDS</p:text>
    <p:extLst>
      <p:ext uri="{C676402C-5697-4E1C-873F-D02D1690AC5C}">
        <p15:threadingInfo xmlns:p15="http://schemas.microsoft.com/office/powerpoint/2012/main" timeZoneBias="-120">
          <p15:parentCm authorId="1" idx="5"/>
        </p15:threadingInfo>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16-04-29T16:00:30.862" idx="53">
    <p:pos x="10" y="10"/>
    <p:text>like in this case:</p:text>
    <p:extLst>
      <p:ext uri="{C676402C-5697-4E1C-873F-D02D1690AC5C}">
        <p15:threadingInfo xmlns:p15="http://schemas.microsoft.com/office/powerpoint/2012/main" timeZoneBias="-120"/>
      </p:ext>
    </p:extLst>
  </p:cm>
  <p:cm authorId="1" dt="2016-04-29T16:01:31.771" idx="54">
    <p:pos x="10" y="146"/>
    <p:text>in the first comparison second location has 4 RED indicators and therefore it is more vulnerable that the first location</p:text>
    <p:extLst>
      <p:ext uri="{C676402C-5697-4E1C-873F-D02D1690AC5C}">
        <p15:threadingInfo xmlns:p15="http://schemas.microsoft.com/office/powerpoint/2012/main" timeZoneBias="-120">
          <p15:parentCm authorId="1" idx="53"/>
        </p15:threadingInfo>
      </p:ext>
    </p:extLst>
  </p:cm>
  <p:cm authorId="1" dt="2016-04-29T16:02:00.862" idx="55">
    <p:pos x="10" y="282"/>
    <p:text>in the second example first location is more vulnerable than the other...</p:text>
    <p:extLst>
      <p:ext uri="{C676402C-5697-4E1C-873F-D02D1690AC5C}">
        <p15:threadingInfo xmlns:p15="http://schemas.microsoft.com/office/powerpoint/2012/main" timeZoneBias="-120">
          <p15:parentCm authorId="1" idx="53"/>
        </p15:threadingInfo>
      </p:ext>
    </p:extLst>
  </p:cm>
  <p:cm authorId="1" dt="2016-04-29T16:02:06.234" idx="56">
    <p:pos x="10" y="418"/>
    <p:text>20 SECONDS</p:text>
    <p:extLst>
      <p:ext uri="{C676402C-5697-4E1C-873F-D02D1690AC5C}">
        <p15:threadingInfo xmlns:p15="http://schemas.microsoft.com/office/powerpoint/2012/main" timeZoneBias="-120">
          <p15:parentCm authorId="1" idx="53"/>
        </p15:threadingInfo>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16-04-29T16:02:55.593" idx="57">
    <p:pos x="10" y="10"/>
    <p:text>and finally we come to the final step:</p:text>
    <p:extLst>
      <p:ext uri="{C676402C-5697-4E1C-873F-D02D1690AC5C}">
        <p15:threadingInfo xmlns:p15="http://schemas.microsoft.com/office/powerpoint/2012/main" timeZoneBias="-120"/>
      </p:ext>
    </p:extLst>
  </p:cm>
  <p:cm authorId="1" dt="2016-04-29T16:03:53.719" idx="58">
    <p:pos x="10" y="146"/>
    <p:text>once we have all these respective Social Vulnerability ID CARDS we can compare those figures against the common denominator:</p:text>
    <p:extLst>
      <p:ext uri="{C676402C-5697-4E1C-873F-D02D1690AC5C}">
        <p15:threadingInfo xmlns:p15="http://schemas.microsoft.com/office/powerpoint/2012/main" timeZoneBias="-120">
          <p15:parentCm authorId="1" idx="57"/>
        </p15:threadingInfo>
      </p:ext>
    </p:extLst>
  </p:cm>
  <p:cm authorId="1" dt="2016-04-29T16:04:45.677" idx="59">
    <p:pos x="10" y="282"/>
    <p:text>for example we can compare all the cities in one region.</p:text>
    <p:extLst>
      <p:ext uri="{C676402C-5697-4E1C-873F-D02D1690AC5C}">
        <p15:threadingInfo xmlns:p15="http://schemas.microsoft.com/office/powerpoint/2012/main" timeZoneBias="-120">
          <p15:parentCm authorId="1" idx="57"/>
        </p15:threadingInfo>
      </p:ext>
    </p:extLst>
  </p:cm>
  <p:cm authorId="1" dt="2016-04-29T16:05:23.307" idx="60">
    <p:pos x="10" y="418"/>
    <p:text>Methodology stays the same - red color more vulnerability, green color less vulnerability for each respective indicator.</p:text>
    <p:extLst>
      <p:ext uri="{C676402C-5697-4E1C-873F-D02D1690AC5C}">
        <p15:threadingInfo xmlns:p15="http://schemas.microsoft.com/office/powerpoint/2012/main" timeZoneBias="-120">
          <p15:parentCm authorId="1" idx="57"/>
        </p15:threadingInfo>
      </p:ext>
    </p:extLst>
  </p:cm>
  <p:cm authorId="1" dt="2016-04-29T16:05:31.680" idx="61">
    <p:pos x="10" y="554"/>
    <p:text>20 SECONDS</p:text>
    <p:extLst>
      <p:ext uri="{C676402C-5697-4E1C-873F-D02D1690AC5C}">
        <p15:threadingInfo xmlns:p15="http://schemas.microsoft.com/office/powerpoint/2012/main" timeZoneBias="-120">
          <p15:parentCm authorId="1" idx="57"/>
        </p15:threadingInfo>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16-04-29T16:09:42.180" idx="64">
    <p:pos x="10" y="10"/>
    <p:text>and this is how it looks in one table...</p:text>
    <p:extLst>
      <p:ext uri="{C676402C-5697-4E1C-873F-D02D1690AC5C}">
        <p15:threadingInfo xmlns:p15="http://schemas.microsoft.com/office/powerpoint/2012/main" timeZoneBias="-120"/>
      </p:ext>
    </p:extLst>
  </p:cm>
  <p:cm authorId="1" dt="2016-04-29T16:11:53.006" idx="65">
    <p:pos x="10" y="146"/>
    <p:text>again, i dont wont to trouble you with figures but you can see that if for example we compare all municipalites of one Croatian region some of them will be low, some medium-low, medium and medium-high vulnerability hence the colors dark green, light green, yellow and orange.</p:text>
    <p:extLst>
      <p:ext uri="{C676402C-5697-4E1C-873F-D02D1690AC5C}">
        <p15:threadingInfo xmlns:p15="http://schemas.microsoft.com/office/powerpoint/2012/main" timeZoneBias="-120">
          <p15:parentCm authorId="1" idx="64"/>
        </p15:threadingInfo>
      </p:ext>
    </p:extLst>
  </p:cm>
  <p:cm authorId="1" dt="2016-04-29T16:11:58.087" idx="66">
    <p:pos x="10" y="282"/>
    <p:text>20 SECONDS</p:text>
    <p:extLst>
      <p:ext uri="{C676402C-5697-4E1C-873F-D02D1690AC5C}">
        <p15:threadingInfo xmlns:p15="http://schemas.microsoft.com/office/powerpoint/2012/main" timeZoneBias="-120">
          <p15:parentCm authorId="1" idx="64"/>
        </p15:threadingInfo>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16-04-29T16:22:38.641" idx="67">
    <p:pos x="10" y="10"/>
    <p:text>so what have we learned from our methodology?</p:text>
    <p:extLst>
      <p:ext uri="{C676402C-5697-4E1C-873F-D02D1690AC5C}">
        <p15:threadingInfo xmlns:p15="http://schemas.microsoft.com/office/powerpoint/2012/main" timeZoneBias="-120"/>
      </p:ext>
    </p:extLst>
  </p:cm>
  <p:cm authorId="1" dt="2016-04-29T16:23:00.428" idx="68">
    <p:pos x="10" y="146"/>
    <p:text>first of all everything relies on DATA AVAILABILITY. No data No Social vulnerability methodology. So you can consider that in case you dont have available data from your census that you use other sources or even conduct your own research</p:text>
    <p:extLst>
      <p:ext uri="{C676402C-5697-4E1C-873F-D02D1690AC5C}">
        <p15:threadingInfo xmlns:p15="http://schemas.microsoft.com/office/powerpoint/2012/main" timeZoneBias="-120">
          <p15:parentCm authorId="1" idx="67"/>
        </p15:threadingInfo>
      </p:ext>
    </p:extLst>
  </p:cm>
  <p:cm authorId="1" dt="2016-04-29T16:26:47.588" idx="69">
    <p:pos x="10" y="282"/>
    <p:text>Secondly, if you are in the introductory phase meaning that you have never had Social Vulnerability Methodology you should start simple. Too complicated and too sophisticated solutions are not good for the introduction of this model. You can leave them for later on and then upgrade your reasearch with e.g. inclusion of pondering, adding new indicators, use of GIS system etc...</p:text>
    <p:extLst>
      <p:ext uri="{C676402C-5697-4E1C-873F-D02D1690AC5C}">
        <p15:threadingInfo xmlns:p15="http://schemas.microsoft.com/office/powerpoint/2012/main" timeZoneBias="-120">
          <p15:parentCm authorId="1" idx="67"/>
        </p15:threadingInfo>
      </p:ext>
    </p:extLst>
  </p:cm>
  <p:cm authorId="1" dt="2016-04-29T16:27:04.557" idx="70">
    <p:pos x="10" y="418"/>
    <p:text>Thirdly, if you have conducted very limited research and you do not have the option to compare the vulnerability indicators of one community against the indicator of another community then the whole research will not fulfill its role within the DRR system of preparedness and response. What I am trying to say is that we would always suggest wider research with more communities and  less indicators involved then the other way around.</p:text>
    <p:extLst>
      <p:ext uri="{C676402C-5697-4E1C-873F-D02D1690AC5C}">
        <p15:threadingInfo xmlns:p15="http://schemas.microsoft.com/office/powerpoint/2012/main" timeZoneBias="-120">
          <p15:parentCm authorId="1" idx="67"/>
        </p15:threadingInfo>
      </p:ext>
    </p:extLst>
  </p:cm>
  <p:cm authorId="1" dt="2016-04-29T16:32:43.616" idx="71">
    <p:pos x="10" y="554"/>
    <p:text>And finally, if you dont have political will and support to implement something like this then your research will remain only at the level of academia. But, there is time and place for everything so with a lot of lobbying and persuasion you will finally get there and implement your own respective social vulnerability methodology.</p:text>
    <p:extLst>
      <p:ext uri="{C676402C-5697-4E1C-873F-D02D1690AC5C}">
        <p15:threadingInfo xmlns:p15="http://schemas.microsoft.com/office/powerpoint/2012/main" timeZoneBias="-120">
          <p15:parentCm authorId="1" idx="67"/>
        </p15:threadingInfo>
      </p:ext>
    </p:extLst>
  </p:cm>
  <p:cm authorId="1" dt="2016-04-29T16:33:18.423" idx="72">
    <p:pos x="10" y="690"/>
    <p:text>if usual lobbying wont work with politics then maybe instead of lot of figures and calculations like I did you should show them a photo:</p:text>
    <p:extLst>
      <p:ext uri="{C676402C-5697-4E1C-873F-D02D1690AC5C}">
        <p15:threadingInfo xmlns:p15="http://schemas.microsoft.com/office/powerpoint/2012/main" timeZoneBias="-120">
          <p15:parentCm authorId="1" idx="67"/>
        </p15:threadingInfo>
      </p:ext>
    </p:extLst>
  </p:cm>
  <p:cm authorId="1" dt="2016-04-29T16:33:30.677" idx="73">
    <p:pos x="10" y="826"/>
    <p:text>60 SECONDS</p:text>
    <p:extLst>
      <p:ext uri="{C676402C-5697-4E1C-873F-D02D1690AC5C}">
        <p15:threadingInfo xmlns:p15="http://schemas.microsoft.com/office/powerpoint/2012/main" timeZoneBias="-120">
          <p15:parentCm authorId="1" idx="67"/>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6-04-29T15:19:34.269" idx="7">
    <p:pos x="10" y="10"/>
    <p:text>In terms of DRR documents:</p:text>
    <p:extLst>
      <p:ext uri="{C676402C-5697-4E1C-873F-D02D1690AC5C}">
        <p15:threadingInfo xmlns:p15="http://schemas.microsoft.com/office/powerpoint/2012/main" timeZoneBias="-120"/>
      </p:ext>
    </p:extLst>
  </p:cm>
  <p:cm authorId="1" dt="2016-04-29T15:20:43.561" idx="8">
    <p:pos x="10" y="146"/>
    <p:text>- there is no social vulnerability methodology nor social vulnerability data in use in Croatia</p:text>
    <p:extLst>
      <p:ext uri="{C676402C-5697-4E1C-873F-D02D1690AC5C}">
        <p15:threadingInfo xmlns:p15="http://schemas.microsoft.com/office/powerpoint/2012/main" timeZoneBias="-120">
          <p15:parentCm authorId="1" idx="7"/>
        </p15:threadingInfo>
      </p:ext>
    </p:extLst>
  </p:cm>
  <p:cm authorId="1" dt="2016-04-29T15:21:07.471" idx="9">
    <p:pos x="10" y="282"/>
    <p:text>- this problem is reflected in contingency planning as well</p:text>
    <p:extLst>
      <p:ext uri="{C676402C-5697-4E1C-873F-D02D1690AC5C}">
        <p15:threadingInfo xmlns:p15="http://schemas.microsoft.com/office/powerpoint/2012/main" timeZoneBias="-120">
          <p15:parentCm authorId="1" idx="7"/>
        </p15:threadingInfo>
      </p:ext>
    </p:extLst>
  </p:cm>
  <p:cm authorId="1" dt="2016-04-29T15:21:50.715" idx="10">
    <p:pos x="10" y="418"/>
    <p:text>20 SECONDS</p:text>
    <p:extLst>
      <p:ext uri="{C676402C-5697-4E1C-873F-D02D1690AC5C}">
        <p15:threadingInfo xmlns:p15="http://schemas.microsoft.com/office/powerpoint/2012/main" timeZoneBias="-120">
          <p15:parentCm authorId="1" idx="7"/>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6-04-29T15:35:39.595" idx="27">
    <p:pos x="10" y="10"/>
    <p:text>on the other hand - this is how this catastrophe looked like from the human perspective...</p:text>
    <p:extLst>
      <p:ext uri="{C676402C-5697-4E1C-873F-D02D1690AC5C}">
        <p15:threadingInfo xmlns:p15="http://schemas.microsoft.com/office/powerpoint/2012/main" timeZoneBias="-120"/>
      </p:ext>
    </p:extLst>
  </p:cm>
  <p:cm authorId="1" dt="2016-04-29T15:36:18.933" idx="28">
    <p:pos x="10" y="146"/>
    <p:text>why am i showing you these photos?</p:text>
    <p:extLst>
      <p:ext uri="{C676402C-5697-4E1C-873F-D02D1690AC5C}">
        <p15:threadingInfo xmlns:p15="http://schemas.microsoft.com/office/powerpoint/2012/main" timeZoneBias="-120">
          <p15:parentCm authorId="1" idx="27"/>
        </p15:threadingInfo>
      </p:ext>
    </p:extLst>
  </p:cm>
  <p:cm authorId="1" dt="2016-04-29T15:37:13.479" idx="29">
    <p:pos x="10" y="282"/>
    <p:text>if you take a look in these random photos and I could have taken any other photos from the evacuation.  you will see that all these people are in fact representing vulnerable groups: elderly, women, disabled and children.</p:text>
    <p:extLst>
      <p:ext uri="{C676402C-5697-4E1C-873F-D02D1690AC5C}">
        <p15:threadingInfo xmlns:p15="http://schemas.microsoft.com/office/powerpoint/2012/main" timeZoneBias="-120">
          <p15:parentCm authorId="1" idx="27"/>
        </p15:threadingInfo>
      </p:ext>
    </p:extLst>
  </p:cm>
  <p:cm authorId="1" dt="2016-04-29T15:42:24.252" idx="32">
    <p:pos x="10" y="418"/>
    <p:text>20 SECONDS</p:text>
    <p:extLst>
      <p:ext uri="{C676402C-5697-4E1C-873F-D02D1690AC5C}">
        <p15:threadingInfo xmlns:p15="http://schemas.microsoft.com/office/powerpoint/2012/main" timeZoneBias="-120">
          <p15:parentCm authorId="1" idx="27"/>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6-04-29T15:46:06.337" idx="33">
    <p:pos x="10" y="10"/>
    <p:text>this was our solution:</p:text>
    <p:extLst>
      <p:ext uri="{C676402C-5697-4E1C-873F-D02D1690AC5C}">
        <p15:threadingInfo xmlns:p15="http://schemas.microsoft.com/office/powerpoint/2012/main" timeZoneBias="-120"/>
      </p:ext>
    </p:extLst>
  </p:cm>
  <p:cm authorId="1" dt="2016-04-29T15:46:16.452" idx="34">
    <p:pos x="146" y="146"/>
    <p:text>we proposed guidelines for developing Social Vulnerability in Croatia.</p:text>
    <p:extLst>
      <p:ext uri="{C676402C-5697-4E1C-873F-D02D1690AC5C}">
        <p15:threadingInfo xmlns:p15="http://schemas.microsoft.com/office/powerpoint/2012/main" timeZoneBias="-120"/>
      </p:ext>
    </p:extLst>
  </p:cm>
  <p:cm authorId="1" dt="2016-04-29T15:47:33.975" idx="35">
    <p:pos x="146" y="282"/>
    <p:text>we opted that it will be done baesd upon Census data and most importantly we decided that this methodology has to rely on data simplicity and data comparability.</p:text>
    <p:extLst>
      <p:ext uri="{C676402C-5697-4E1C-873F-D02D1690AC5C}">
        <p15:threadingInfo xmlns:p15="http://schemas.microsoft.com/office/powerpoint/2012/main" timeZoneBias="-120">
          <p15:parentCm authorId="1" idx="34"/>
        </p15:threadingInfo>
      </p:ext>
    </p:extLst>
  </p:cm>
  <p:cm authorId="1" dt="2016-04-29T15:48:40.328" idx="36">
    <p:pos x="146" y="418"/>
    <p:text>20 SECONDS</p:text>
    <p:extLst>
      <p:ext uri="{C676402C-5697-4E1C-873F-D02D1690AC5C}">
        <p15:threadingInfo xmlns:p15="http://schemas.microsoft.com/office/powerpoint/2012/main" timeZoneBias="-120">
          <p15:parentCm authorId="1" idx="34"/>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6-04-29T15:49:41.904" idx="37">
    <p:pos x="10" y="10"/>
    <p:text>we have selected 6 indicators: age, gender, education, minorities, income and disability</p:text>
    <p:extLst>
      <p:ext uri="{C676402C-5697-4E1C-873F-D02D1690AC5C}">
        <p15:threadingInfo xmlns:p15="http://schemas.microsoft.com/office/powerpoint/2012/main" timeZoneBias="-120"/>
      </p:ext>
    </p:extLst>
  </p:cm>
  <p:cm authorId="1" dt="2016-04-29T15:50:46.545" idx="38">
    <p:pos x="10" y="146"/>
    <p:text>we have opted for no pondering - so all indicators were treated as of equall value</p:text>
    <p:extLst>
      <p:ext uri="{C676402C-5697-4E1C-873F-D02D1690AC5C}">
        <p15:threadingInfo xmlns:p15="http://schemas.microsoft.com/office/powerpoint/2012/main" timeZoneBias="-120">
          <p15:parentCm authorId="1" idx="37"/>
        </p15:threadingInfo>
      </p:ext>
    </p:extLst>
  </p:cm>
  <p:cm authorId="1" dt="2016-04-29T15:51:32.397" idx="39">
    <p:pos x="10" y="282"/>
    <p:text>+ sign and red color stand for more vulnerability and - sign and green color stand for less vulnerability.</p:text>
    <p:extLst>
      <p:ext uri="{C676402C-5697-4E1C-873F-D02D1690AC5C}">
        <p15:threadingInfo xmlns:p15="http://schemas.microsoft.com/office/powerpoint/2012/main" timeZoneBias="-120">
          <p15:parentCm authorId="1" idx="37"/>
        </p15:threadingInfo>
      </p:ext>
    </p:extLst>
  </p:cm>
  <p:cm authorId="1" dt="2016-04-29T15:51:43.362" idx="40">
    <p:pos x="10" y="418"/>
    <p:text>30 SECONDS</p:text>
    <p:extLst>
      <p:ext uri="{C676402C-5697-4E1C-873F-D02D1690AC5C}">
        <p15:threadingInfo xmlns:p15="http://schemas.microsoft.com/office/powerpoint/2012/main" timeZoneBias="-120">
          <p15:parentCm authorId="1" idx="37"/>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6-04-29T15:52:18.531" idx="41">
    <p:pos x="10" y="10"/>
    <p:text>and this is how it looks like for each indicator</p:text>
    <p:extLst>
      <p:ext uri="{C676402C-5697-4E1C-873F-D02D1690AC5C}">
        <p15:threadingInfo xmlns:p15="http://schemas.microsoft.com/office/powerpoint/2012/main" timeZoneBias="-120"/>
      </p:ext>
    </p:extLst>
  </p:cm>
  <p:cm authorId="1" dt="2016-04-29T15:53:28.670" idx="42">
    <p:pos x="10" y="146"/>
    <p:text>for example here you can see that females are considered to be more vulnerable than males - hence the + vulnerablity sign and red color</p:text>
    <p:extLst>
      <p:ext uri="{C676402C-5697-4E1C-873F-D02D1690AC5C}">
        <p15:threadingInfo xmlns:p15="http://schemas.microsoft.com/office/powerpoint/2012/main" timeZoneBias="-120">
          <p15:parentCm authorId="1" idx="41"/>
        </p15:threadingInfo>
      </p:ext>
    </p:extLst>
  </p:cm>
  <p:cm authorId="1" dt="2016-04-29T15:53:38.720" idx="43">
    <p:pos x="10" y="282"/>
    <p:text>15 SECONDS</p:text>
    <p:extLst>
      <p:ext uri="{C676402C-5697-4E1C-873F-D02D1690AC5C}">
        <p15:threadingInfo xmlns:p15="http://schemas.microsoft.com/office/powerpoint/2012/main" timeZoneBias="-120">
          <p15:parentCm authorId="1" idx="41"/>
        </p15:threadingInfo>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6-04-29T15:53:48.499" idx="44">
    <p:pos x="10" y="10"/>
    <p:text>here you can, for example, see that disabled persons are more vulnerable than those with no disability - again marked with + sign and red color.</p:text>
    <p:extLst>
      <p:ext uri="{C676402C-5697-4E1C-873F-D02D1690AC5C}">
        <p15:threadingInfo xmlns:p15="http://schemas.microsoft.com/office/powerpoint/2012/main" timeZoneBias="-120"/>
      </p:ext>
    </p:extLst>
  </p:cm>
  <p:cm authorId="1" dt="2016-04-29T15:54:39.950" idx="45">
    <p:pos x="10" y="146"/>
    <p:text>15 SECONDS</p:text>
    <p:extLst>
      <p:ext uri="{C676402C-5697-4E1C-873F-D02D1690AC5C}">
        <p15:threadingInfo xmlns:p15="http://schemas.microsoft.com/office/powerpoint/2012/main" timeZoneBias="-120">
          <p15:parentCm authorId="1" idx="44"/>
        </p15:threadingInfo>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6-04-29T15:55:40.727" idx="46">
    <p:pos x="10" y="10"/>
    <p:text>so once you have all the data yo u can then calculate each indicator for any respective entity.</p:text>
    <p:extLst>
      <p:ext uri="{C676402C-5697-4E1C-873F-D02D1690AC5C}">
        <p15:threadingInfo xmlns:p15="http://schemas.microsoft.com/office/powerpoint/2012/main" timeZoneBias="-120"/>
      </p:ext>
    </p:extLst>
  </p:cm>
  <p:cm authorId="1" dt="2016-04-29T15:57:29.857" idx="47">
    <p:pos x="10" y="146"/>
    <p:text>in this case you have calculation for one of those flooded villages so this is in fact SOCIAL VULNERABILITY ID CARD for that village...</p:text>
    <p:extLst>
      <p:ext uri="{C676402C-5697-4E1C-873F-D02D1690AC5C}">
        <p15:threadingInfo xmlns:p15="http://schemas.microsoft.com/office/powerpoint/2012/main" timeZoneBias="-120">
          <p15:parentCm authorId="1" idx="46"/>
        </p15:threadingInfo>
      </p:ext>
    </p:extLst>
  </p:cm>
  <p:cm authorId="1" dt="2016-04-29T15:57:45.505" idx="48">
    <p:pos x="10" y="282"/>
    <p:text>however, I will not bother you with these figures...</p:text>
    <p:extLst>
      <p:ext uri="{C676402C-5697-4E1C-873F-D02D1690AC5C}">
        <p15:threadingInfo xmlns:p15="http://schemas.microsoft.com/office/powerpoint/2012/main" timeZoneBias="-120">
          <p15:parentCm authorId="1" idx="46"/>
        </p15:threadingInfo>
      </p:ext>
    </p:extLst>
  </p:cm>
  <p:cm authorId="1" dt="2016-04-29T15:57:50.770" idx="49">
    <p:pos x="10" y="418"/>
    <p:text>20 SECONDS</p:text>
    <p:extLst>
      <p:ext uri="{C676402C-5697-4E1C-873F-D02D1690AC5C}">
        <p15:threadingInfo xmlns:p15="http://schemas.microsoft.com/office/powerpoint/2012/main" timeZoneBias="-120">
          <p15:parentCm authorId="1" idx="46"/>
        </p15:threadingInfo>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6-04-29T15:58:25.511" idx="50">
    <p:pos x="10" y="10"/>
    <p:text>so, what else we could do once we have those "SOCIAL VULNERABILITY ID CARDS"</p:text>
    <p:extLst>
      <p:ext uri="{C676402C-5697-4E1C-873F-D02D1690AC5C}">
        <p15:threadingInfo xmlns:p15="http://schemas.microsoft.com/office/powerpoint/2012/main" timeZoneBias="-120"/>
      </p:ext>
    </p:extLst>
  </p:cm>
  <p:cm authorId="1" dt="2016-04-29T15:59:57.583" idx="51">
    <p:pos x="10" y="146"/>
    <p:text>we can compare two respective entities - village against village, county against county, region against region...</p:text>
    <p:extLst>
      <p:ext uri="{C676402C-5697-4E1C-873F-D02D1690AC5C}">
        <p15:threadingInfo xmlns:p15="http://schemas.microsoft.com/office/powerpoint/2012/main" timeZoneBias="-120">
          <p15:parentCm authorId="1" idx="50"/>
        </p15:threadingInfo>
      </p:ext>
    </p:extLst>
  </p:cm>
  <p:cm authorId="1" dt="2016-04-29T16:00:08.842" idx="52">
    <p:pos x="10" y="282"/>
    <p:text>15 SECONDS</p:text>
    <p:extLst>
      <p:ext uri="{C676402C-5697-4E1C-873F-D02D1690AC5C}">
        <p15:threadingInfo xmlns:p15="http://schemas.microsoft.com/office/powerpoint/2012/main" timeZoneBias="-120">
          <p15:parentCm authorId="1" idx="50"/>
        </p15:threadingInfo>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34A1A9-DA84-C644-A007-4FDBFBD88885}" type="doc">
      <dgm:prSet loTypeId="urn:microsoft.com/office/officeart/2005/8/layout/radial3" loCatId="" qsTypeId="urn:microsoft.com/office/officeart/2005/8/quickstyle/simple4" qsCatId="simple" csTypeId="urn:microsoft.com/office/officeart/2005/8/colors/accent1_2" csCatId="accent1" phldr="1"/>
      <dgm:spPr/>
      <dgm:t>
        <a:bodyPr/>
        <a:lstStyle/>
        <a:p>
          <a:endParaRPr lang="en-US"/>
        </a:p>
      </dgm:t>
    </dgm:pt>
    <dgm:pt modelId="{3D2E1E52-7ECC-CA44-AAC0-D04E56EEF3B6}">
      <dgm:prSet phldrT="[Text]"/>
      <dgm:spPr>
        <a:gradFill rotWithShape="0">
          <a:gsLst>
            <a:gs pos="0">
              <a:schemeClr val="accent1">
                <a:alpha val="50000"/>
                <a:hueOff val="0"/>
                <a:satOff val="0"/>
                <a:lumOff val="0"/>
                <a:alphaOff val="0"/>
                <a:satMod val="103000"/>
                <a:lumMod val="102000"/>
                <a:tint val="94000"/>
              </a:schemeClr>
            </a:gs>
            <a:gs pos="50000">
              <a:srgbClr val="FF0000"/>
            </a:gs>
            <a:gs pos="100000">
              <a:schemeClr val="accent1">
                <a:alpha val="50000"/>
                <a:hueOff val="0"/>
                <a:satOff val="0"/>
                <a:lumOff val="0"/>
                <a:alphaOff val="0"/>
                <a:lumMod val="99000"/>
                <a:satMod val="120000"/>
                <a:shade val="78000"/>
              </a:schemeClr>
            </a:gs>
          </a:gsLst>
        </a:gradFill>
      </dgm:spPr>
      <dgm:t>
        <a:bodyPr/>
        <a:lstStyle/>
        <a:p>
          <a:r>
            <a:rPr lang="en-US" dirty="0" smtClean="0">
              <a:ln>
                <a:noFill/>
              </a:ln>
              <a:solidFill>
                <a:schemeClr val="bg1"/>
              </a:solidFill>
            </a:rPr>
            <a:t>RIZIK</a:t>
          </a:r>
          <a:endParaRPr lang="en-US" dirty="0">
            <a:ln>
              <a:noFill/>
            </a:ln>
            <a:solidFill>
              <a:schemeClr val="bg1"/>
            </a:solidFill>
          </a:endParaRPr>
        </a:p>
      </dgm:t>
    </dgm:pt>
    <dgm:pt modelId="{EA6060C9-DAB9-5442-B541-265FE1B513BE}" type="parTrans" cxnId="{98910F1A-AF40-6B45-9EA8-82877C0F20F2}">
      <dgm:prSet/>
      <dgm:spPr/>
      <dgm:t>
        <a:bodyPr/>
        <a:lstStyle/>
        <a:p>
          <a:endParaRPr lang="en-US"/>
        </a:p>
      </dgm:t>
    </dgm:pt>
    <dgm:pt modelId="{099155FB-8835-E74E-90E1-B10E9A619B31}" type="sibTrans" cxnId="{98910F1A-AF40-6B45-9EA8-82877C0F20F2}">
      <dgm:prSet/>
      <dgm:spPr/>
      <dgm:t>
        <a:bodyPr/>
        <a:lstStyle/>
        <a:p>
          <a:endParaRPr lang="en-US"/>
        </a:p>
      </dgm:t>
    </dgm:pt>
    <dgm:pt modelId="{A734A9F9-2157-DC42-BA0F-829314611D98}">
      <dgm:prSet phldrT="[Text]"/>
      <dgm:spPr>
        <a:gradFill rotWithShape="0">
          <a:gsLst>
            <a:gs pos="0">
              <a:srgbClr val="00B050"/>
            </a:gs>
            <a:gs pos="10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gradFill>
      </dgm:spPr>
      <dgm:t>
        <a:bodyPr/>
        <a:lstStyle/>
        <a:p>
          <a:r>
            <a:rPr lang="en-US" dirty="0" smtClean="0">
              <a:ln>
                <a:noFill/>
              </a:ln>
              <a:solidFill>
                <a:schemeClr val="bg1"/>
              </a:solidFill>
            </a:rPr>
            <a:t>Hazard/</a:t>
          </a:r>
          <a:r>
            <a:rPr lang="en-US" dirty="0" err="1" smtClean="0">
              <a:ln>
                <a:noFill/>
              </a:ln>
              <a:solidFill>
                <a:schemeClr val="bg1"/>
              </a:solidFill>
            </a:rPr>
            <a:t>Opasnost</a:t>
          </a:r>
          <a:endParaRPr lang="en-US" dirty="0">
            <a:ln>
              <a:noFill/>
            </a:ln>
            <a:solidFill>
              <a:schemeClr val="bg1"/>
            </a:solidFill>
          </a:endParaRPr>
        </a:p>
      </dgm:t>
    </dgm:pt>
    <dgm:pt modelId="{D436EB75-E364-B64B-B8C6-F8C27E5C0A64}" type="parTrans" cxnId="{A95F81E8-DD85-724F-AE5F-53B61E17E597}">
      <dgm:prSet/>
      <dgm:spPr/>
      <dgm:t>
        <a:bodyPr/>
        <a:lstStyle/>
        <a:p>
          <a:endParaRPr lang="en-US"/>
        </a:p>
      </dgm:t>
    </dgm:pt>
    <dgm:pt modelId="{927EB455-AE8A-6748-9E47-052FB06BC9DD}" type="sibTrans" cxnId="{A95F81E8-DD85-724F-AE5F-53B61E17E597}">
      <dgm:prSet/>
      <dgm:spPr/>
      <dgm:t>
        <a:bodyPr/>
        <a:lstStyle/>
        <a:p>
          <a:endParaRPr lang="en-US"/>
        </a:p>
      </dgm:t>
    </dgm:pt>
    <dgm:pt modelId="{8D8866D4-5FE2-BE4C-A979-AAD31C2F4588}">
      <dgm:prSet phldrT="[Text]"/>
      <dgm:spPr>
        <a:gradFill rotWithShape="0">
          <a:gsLst>
            <a:gs pos="0">
              <a:schemeClr val="accent1">
                <a:alpha val="50000"/>
                <a:hueOff val="0"/>
                <a:satOff val="0"/>
                <a:lumOff val="0"/>
                <a:alphaOff val="0"/>
                <a:satMod val="103000"/>
                <a:lumMod val="102000"/>
                <a:tint val="94000"/>
              </a:schemeClr>
            </a:gs>
            <a:gs pos="50000">
              <a:srgbClr val="00B0F0"/>
            </a:gs>
            <a:gs pos="100000">
              <a:schemeClr val="accent1">
                <a:alpha val="50000"/>
                <a:hueOff val="0"/>
                <a:satOff val="0"/>
                <a:lumOff val="0"/>
                <a:alphaOff val="0"/>
                <a:lumMod val="99000"/>
                <a:satMod val="120000"/>
                <a:shade val="78000"/>
              </a:schemeClr>
            </a:gs>
          </a:gsLst>
        </a:gradFill>
      </dgm:spPr>
      <dgm:t>
        <a:bodyPr/>
        <a:lstStyle/>
        <a:p>
          <a:r>
            <a:rPr lang="en-US" dirty="0" smtClean="0">
              <a:ln>
                <a:noFill/>
              </a:ln>
              <a:solidFill>
                <a:schemeClr val="bg1"/>
              </a:solidFill>
            </a:rPr>
            <a:t>Vulnerability/</a:t>
          </a:r>
          <a:r>
            <a:rPr lang="en-US" dirty="0" err="1" smtClean="0">
              <a:ln>
                <a:noFill/>
              </a:ln>
              <a:solidFill>
                <a:schemeClr val="bg1"/>
              </a:solidFill>
            </a:rPr>
            <a:t>Ranjivost</a:t>
          </a:r>
          <a:endParaRPr lang="en-US" dirty="0">
            <a:ln>
              <a:noFill/>
            </a:ln>
            <a:solidFill>
              <a:schemeClr val="bg1"/>
            </a:solidFill>
          </a:endParaRPr>
        </a:p>
      </dgm:t>
    </dgm:pt>
    <dgm:pt modelId="{50F79C32-37B2-8941-ACED-971515E39ADE}" type="parTrans" cxnId="{4C1165B7-F232-C34B-8E54-2B15290934A5}">
      <dgm:prSet/>
      <dgm:spPr/>
      <dgm:t>
        <a:bodyPr/>
        <a:lstStyle/>
        <a:p>
          <a:endParaRPr lang="en-US"/>
        </a:p>
      </dgm:t>
    </dgm:pt>
    <dgm:pt modelId="{3456178A-76CF-5147-B240-810D62B7CB6D}" type="sibTrans" cxnId="{4C1165B7-F232-C34B-8E54-2B15290934A5}">
      <dgm:prSet/>
      <dgm:spPr/>
      <dgm:t>
        <a:bodyPr/>
        <a:lstStyle/>
        <a:p>
          <a:endParaRPr lang="en-US"/>
        </a:p>
      </dgm:t>
    </dgm:pt>
    <dgm:pt modelId="{2D0EAAA9-0EFD-314C-BD86-EA9E9680A255}">
      <dgm:prSet phldrT="[Text]" custScaleX="230498" custScaleY="158997" custRadScaleRad="128565" custRadScaleInc="-12908"/>
      <dgm:spPr/>
      <dgm:t>
        <a:bodyPr/>
        <a:lstStyle/>
        <a:p>
          <a:endParaRPr lang="en-US"/>
        </a:p>
      </dgm:t>
    </dgm:pt>
    <dgm:pt modelId="{98ED89EC-11E1-5F49-8470-0FFC503A1DC2}" type="parTrans" cxnId="{A1D23898-E10F-2B44-B619-9BC17165A493}">
      <dgm:prSet/>
      <dgm:spPr/>
      <dgm:t>
        <a:bodyPr/>
        <a:lstStyle/>
        <a:p>
          <a:endParaRPr lang="en-US"/>
        </a:p>
      </dgm:t>
    </dgm:pt>
    <dgm:pt modelId="{A573961F-FDA9-E743-A1C8-E63F655B1B31}" type="sibTrans" cxnId="{A1D23898-E10F-2B44-B619-9BC17165A493}">
      <dgm:prSet/>
      <dgm:spPr/>
      <dgm:t>
        <a:bodyPr/>
        <a:lstStyle/>
        <a:p>
          <a:endParaRPr lang="en-US"/>
        </a:p>
      </dgm:t>
    </dgm:pt>
    <dgm:pt modelId="{AD103959-644A-DA4E-A5F9-9E8123F0E765}">
      <dgm:prSet phldrT="[Text]" custScaleX="230498" custScaleY="158997" custRadScaleRad="128565" custRadScaleInc="-12908"/>
      <dgm:spPr/>
      <dgm:t>
        <a:bodyPr/>
        <a:lstStyle/>
        <a:p>
          <a:endParaRPr lang="en-US"/>
        </a:p>
      </dgm:t>
    </dgm:pt>
    <dgm:pt modelId="{4FFC9D7C-DC08-1A47-8FC0-5938EFABFFAA}" type="parTrans" cxnId="{8D40FE45-BC8F-104A-98C1-777839A02F07}">
      <dgm:prSet/>
      <dgm:spPr/>
      <dgm:t>
        <a:bodyPr/>
        <a:lstStyle/>
        <a:p>
          <a:endParaRPr lang="en-US"/>
        </a:p>
      </dgm:t>
    </dgm:pt>
    <dgm:pt modelId="{063FCD92-2B1D-C345-88FF-79C497698BE6}" type="sibTrans" cxnId="{8D40FE45-BC8F-104A-98C1-777839A02F07}">
      <dgm:prSet/>
      <dgm:spPr/>
      <dgm:t>
        <a:bodyPr/>
        <a:lstStyle/>
        <a:p>
          <a:endParaRPr lang="en-US"/>
        </a:p>
      </dgm:t>
    </dgm:pt>
    <dgm:pt modelId="{8A7BB947-FCA8-124B-8AA1-EBE1B882EE3F}">
      <dgm:prSet phldrT="[Text]" custScaleX="230498" custScaleY="158997" custRadScaleRad="128565" custRadScaleInc="-12908"/>
      <dgm:spPr/>
      <dgm:t>
        <a:bodyPr/>
        <a:lstStyle/>
        <a:p>
          <a:endParaRPr lang="en-US"/>
        </a:p>
      </dgm:t>
    </dgm:pt>
    <dgm:pt modelId="{72785210-01D3-F74E-AA68-F215B09573B3}" type="parTrans" cxnId="{4D3DB8A6-866E-714A-88F6-9ACA4A5F7A79}">
      <dgm:prSet/>
      <dgm:spPr/>
      <dgm:t>
        <a:bodyPr/>
        <a:lstStyle/>
        <a:p>
          <a:endParaRPr lang="en-US"/>
        </a:p>
      </dgm:t>
    </dgm:pt>
    <dgm:pt modelId="{4FF27AF0-3E03-834B-91CE-159B4C1C8753}" type="sibTrans" cxnId="{4D3DB8A6-866E-714A-88F6-9ACA4A5F7A79}">
      <dgm:prSet/>
      <dgm:spPr/>
      <dgm:t>
        <a:bodyPr/>
        <a:lstStyle/>
        <a:p>
          <a:endParaRPr lang="en-US"/>
        </a:p>
      </dgm:t>
    </dgm:pt>
    <dgm:pt modelId="{D1EFB03A-CC81-FC4E-900E-8DD4F8A835FF}">
      <dgm:prSet phldrT="[Text]" custScaleX="230498" custScaleY="158997" custRadScaleRad="128565" custRadScaleInc="-12908"/>
      <dgm:spPr/>
      <dgm:t>
        <a:bodyPr/>
        <a:lstStyle/>
        <a:p>
          <a:endParaRPr lang="en-US"/>
        </a:p>
      </dgm:t>
    </dgm:pt>
    <dgm:pt modelId="{E79B75D5-3C15-B148-A27F-5A2DA6C23BD1}" type="parTrans" cxnId="{DF67AC79-5F13-7B4B-B273-F3AE2396AFD3}">
      <dgm:prSet/>
      <dgm:spPr/>
      <dgm:t>
        <a:bodyPr/>
        <a:lstStyle/>
        <a:p>
          <a:endParaRPr lang="en-US"/>
        </a:p>
      </dgm:t>
    </dgm:pt>
    <dgm:pt modelId="{49B402EE-F341-F045-A6BA-D2A79A71F819}" type="sibTrans" cxnId="{DF67AC79-5F13-7B4B-B273-F3AE2396AFD3}">
      <dgm:prSet/>
      <dgm:spPr/>
      <dgm:t>
        <a:bodyPr/>
        <a:lstStyle/>
        <a:p>
          <a:endParaRPr lang="en-US"/>
        </a:p>
      </dgm:t>
    </dgm:pt>
    <dgm:pt modelId="{79AFA068-A2F4-B944-87C1-183C69569DA4}">
      <dgm:prSet phldrT="[Text]"/>
      <dgm:spPr>
        <a:gradFill rotWithShape="0">
          <a:gsLst>
            <a:gs pos="0">
              <a:schemeClr val="accent1">
                <a:alpha val="50000"/>
                <a:hueOff val="0"/>
                <a:satOff val="0"/>
                <a:lumOff val="0"/>
                <a:alphaOff val="0"/>
                <a:satMod val="103000"/>
                <a:lumMod val="102000"/>
                <a:tint val="94000"/>
              </a:schemeClr>
            </a:gs>
            <a:gs pos="50000">
              <a:srgbClr val="7030A0"/>
            </a:gs>
            <a:gs pos="100000">
              <a:schemeClr val="accent1">
                <a:alpha val="50000"/>
                <a:hueOff val="0"/>
                <a:satOff val="0"/>
                <a:lumOff val="0"/>
                <a:alphaOff val="0"/>
                <a:lumMod val="99000"/>
                <a:satMod val="120000"/>
                <a:shade val="78000"/>
              </a:schemeClr>
            </a:gs>
          </a:gsLst>
        </a:gradFill>
      </dgm:spPr>
      <dgm:t>
        <a:bodyPr/>
        <a:lstStyle/>
        <a:p>
          <a:r>
            <a:rPr lang="en-US" dirty="0" smtClean="0">
              <a:solidFill>
                <a:schemeClr val="bg1"/>
              </a:solidFill>
            </a:rPr>
            <a:t>Exposure/</a:t>
          </a:r>
          <a:r>
            <a:rPr lang="en-US" dirty="0" err="1" smtClean="0">
              <a:solidFill>
                <a:schemeClr val="bg1"/>
              </a:solidFill>
            </a:rPr>
            <a:t>Izloženost</a:t>
          </a:r>
          <a:endParaRPr lang="en-US" dirty="0">
            <a:solidFill>
              <a:schemeClr val="bg1"/>
            </a:solidFill>
          </a:endParaRPr>
        </a:p>
      </dgm:t>
    </dgm:pt>
    <dgm:pt modelId="{6398CA73-C2FB-A941-AE19-FC6B561B2CF1}" type="parTrans" cxnId="{459599EE-F924-2348-9455-1FC1DDDE02A8}">
      <dgm:prSet/>
      <dgm:spPr/>
      <dgm:t>
        <a:bodyPr/>
        <a:lstStyle/>
        <a:p>
          <a:endParaRPr lang="en-US"/>
        </a:p>
      </dgm:t>
    </dgm:pt>
    <dgm:pt modelId="{58C7D103-1D86-0648-872A-6491F6F9708D}" type="sibTrans" cxnId="{459599EE-F924-2348-9455-1FC1DDDE02A8}">
      <dgm:prSet/>
      <dgm:spPr/>
      <dgm:t>
        <a:bodyPr/>
        <a:lstStyle/>
        <a:p>
          <a:endParaRPr lang="en-US"/>
        </a:p>
      </dgm:t>
    </dgm:pt>
    <dgm:pt modelId="{0D1A2E15-BEBC-8B46-A802-F842C41F571A}">
      <dgm:prSet phldrT="[Text]"/>
      <dgm:spPr>
        <a:gradFill rotWithShape="0">
          <a:gsLst>
            <a:gs pos="0">
              <a:srgbClr val="FFC000"/>
            </a:gs>
            <a:gs pos="10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gradFill>
      </dgm:spPr>
      <dgm:t>
        <a:bodyPr/>
        <a:lstStyle/>
        <a:p>
          <a:r>
            <a:rPr lang="en-US" dirty="0" smtClean="0">
              <a:ln>
                <a:noFill/>
              </a:ln>
              <a:solidFill>
                <a:schemeClr val="bg1"/>
              </a:solidFill>
            </a:rPr>
            <a:t>Capacity/</a:t>
          </a:r>
          <a:r>
            <a:rPr lang="en-US" dirty="0" err="1" smtClean="0">
              <a:ln>
                <a:noFill/>
              </a:ln>
              <a:solidFill>
                <a:schemeClr val="bg1"/>
              </a:solidFill>
            </a:rPr>
            <a:t>Kapacitet</a:t>
          </a:r>
          <a:endParaRPr lang="en-US" dirty="0">
            <a:ln>
              <a:noFill/>
            </a:ln>
            <a:solidFill>
              <a:schemeClr val="bg1"/>
            </a:solidFill>
          </a:endParaRPr>
        </a:p>
      </dgm:t>
    </dgm:pt>
    <dgm:pt modelId="{FCA750ED-218D-464D-9F75-BCC80210EA54}" type="parTrans" cxnId="{8973EEB4-BE02-F24D-8BEA-B5070598D970}">
      <dgm:prSet/>
      <dgm:spPr/>
      <dgm:t>
        <a:bodyPr/>
        <a:lstStyle/>
        <a:p>
          <a:endParaRPr lang="en-US"/>
        </a:p>
      </dgm:t>
    </dgm:pt>
    <dgm:pt modelId="{1C8250C6-96D1-2C4A-9EFB-C1D056EEAE1C}" type="sibTrans" cxnId="{8973EEB4-BE02-F24D-8BEA-B5070598D970}">
      <dgm:prSet/>
      <dgm:spPr/>
      <dgm:t>
        <a:bodyPr/>
        <a:lstStyle/>
        <a:p>
          <a:endParaRPr lang="en-US"/>
        </a:p>
      </dgm:t>
    </dgm:pt>
    <dgm:pt modelId="{1209743B-E404-864E-9B48-95DB91F8170D}" type="pres">
      <dgm:prSet presAssocID="{6F34A1A9-DA84-C644-A007-4FDBFBD88885}" presName="composite" presStyleCnt="0">
        <dgm:presLayoutVars>
          <dgm:chMax val="1"/>
          <dgm:dir/>
          <dgm:resizeHandles val="exact"/>
        </dgm:presLayoutVars>
      </dgm:prSet>
      <dgm:spPr/>
      <dgm:t>
        <a:bodyPr/>
        <a:lstStyle/>
        <a:p>
          <a:endParaRPr lang="en-US"/>
        </a:p>
      </dgm:t>
    </dgm:pt>
    <dgm:pt modelId="{0B246BD1-5F29-2C4E-B364-5DEE96B76C7C}" type="pres">
      <dgm:prSet presAssocID="{6F34A1A9-DA84-C644-A007-4FDBFBD88885}" presName="radial" presStyleCnt="0">
        <dgm:presLayoutVars>
          <dgm:animLvl val="ctr"/>
        </dgm:presLayoutVars>
      </dgm:prSet>
      <dgm:spPr/>
    </dgm:pt>
    <dgm:pt modelId="{5E77FC1F-C7C3-4C40-9517-BB252BCB6015}" type="pres">
      <dgm:prSet presAssocID="{3D2E1E52-7ECC-CA44-AAC0-D04E56EEF3B6}" presName="centerShape" presStyleLbl="vennNode1" presStyleIdx="0" presStyleCnt="5" custScaleX="177663"/>
      <dgm:spPr/>
      <dgm:t>
        <a:bodyPr/>
        <a:lstStyle/>
        <a:p>
          <a:endParaRPr lang="en-US"/>
        </a:p>
      </dgm:t>
    </dgm:pt>
    <dgm:pt modelId="{42AFA059-BC33-CB4F-97F8-CA924F4C01CE}" type="pres">
      <dgm:prSet presAssocID="{A734A9F9-2157-DC42-BA0F-829314611D98}" presName="node" presStyleLbl="vennNode1" presStyleIdx="1" presStyleCnt="5" custScaleX="230498" custScaleY="158997" custRadScaleRad="91625" custRadScaleInc="0">
        <dgm:presLayoutVars>
          <dgm:bulletEnabled val="1"/>
        </dgm:presLayoutVars>
      </dgm:prSet>
      <dgm:spPr/>
      <dgm:t>
        <a:bodyPr/>
        <a:lstStyle/>
        <a:p>
          <a:endParaRPr lang="en-US"/>
        </a:p>
      </dgm:t>
    </dgm:pt>
    <dgm:pt modelId="{61EF22AE-4787-CF42-AC83-A969AEACFA13}" type="pres">
      <dgm:prSet presAssocID="{0D1A2E15-BEBC-8B46-A802-F842C41F571A}" presName="node" presStyleLbl="vennNode1" presStyleIdx="2" presStyleCnt="5" custScaleX="230498" custScaleY="158997" custRadScaleRad="169533" custRadScaleInc="-975">
        <dgm:presLayoutVars>
          <dgm:bulletEnabled val="1"/>
        </dgm:presLayoutVars>
      </dgm:prSet>
      <dgm:spPr/>
      <dgm:t>
        <a:bodyPr/>
        <a:lstStyle/>
        <a:p>
          <a:endParaRPr lang="en-US"/>
        </a:p>
      </dgm:t>
    </dgm:pt>
    <dgm:pt modelId="{F1E122EB-649B-3C45-8043-9359B7C11DD2}" type="pres">
      <dgm:prSet presAssocID="{8D8866D4-5FE2-BE4C-A979-AAD31C2F4588}" presName="node" presStyleLbl="vennNode1" presStyleIdx="3" presStyleCnt="5" custScaleX="230498" custScaleY="158997" custRadScaleRad="93980" custRadScaleInc="0">
        <dgm:presLayoutVars>
          <dgm:bulletEnabled val="1"/>
        </dgm:presLayoutVars>
      </dgm:prSet>
      <dgm:spPr/>
      <dgm:t>
        <a:bodyPr/>
        <a:lstStyle/>
        <a:p>
          <a:endParaRPr lang="en-US"/>
        </a:p>
      </dgm:t>
    </dgm:pt>
    <dgm:pt modelId="{978B22A5-040B-564D-8AC4-939289D25139}" type="pres">
      <dgm:prSet presAssocID="{79AFA068-A2F4-B944-87C1-183C69569DA4}" presName="node" presStyleLbl="vennNode1" presStyleIdx="4" presStyleCnt="5" custScaleX="230498" custScaleY="158997" custRadScaleRad="157003" custRadScaleInc="-1037">
        <dgm:presLayoutVars>
          <dgm:bulletEnabled val="1"/>
        </dgm:presLayoutVars>
      </dgm:prSet>
      <dgm:spPr/>
      <dgm:t>
        <a:bodyPr/>
        <a:lstStyle/>
        <a:p>
          <a:endParaRPr lang="en-US"/>
        </a:p>
      </dgm:t>
    </dgm:pt>
  </dgm:ptLst>
  <dgm:cxnLst>
    <dgm:cxn modelId="{4C1165B7-F232-C34B-8E54-2B15290934A5}" srcId="{3D2E1E52-7ECC-CA44-AAC0-D04E56EEF3B6}" destId="{8D8866D4-5FE2-BE4C-A979-AAD31C2F4588}" srcOrd="2" destOrd="0" parTransId="{50F79C32-37B2-8941-ACED-971515E39ADE}" sibTransId="{3456178A-76CF-5147-B240-810D62B7CB6D}"/>
    <dgm:cxn modelId="{05F84587-AD8A-144B-95D7-E87D64EBE371}" type="presOf" srcId="{6F34A1A9-DA84-C644-A007-4FDBFBD88885}" destId="{1209743B-E404-864E-9B48-95DB91F8170D}" srcOrd="0" destOrd="0" presId="urn:microsoft.com/office/officeart/2005/8/layout/radial3"/>
    <dgm:cxn modelId="{98910F1A-AF40-6B45-9EA8-82877C0F20F2}" srcId="{6F34A1A9-DA84-C644-A007-4FDBFBD88885}" destId="{3D2E1E52-7ECC-CA44-AAC0-D04E56EEF3B6}" srcOrd="0" destOrd="0" parTransId="{EA6060C9-DAB9-5442-B541-265FE1B513BE}" sibTransId="{099155FB-8835-E74E-90E1-B10E9A619B31}"/>
    <dgm:cxn modelId="{8973EEB4-BE02-F24D-8BEA-B5070598D970}" srcId="{3D2E1E52-7ECC-CA44-AAC0-D04E56EEF3B6}" destId="{0D1A2E15-BEBC-8B46-A802-F842C41F571A}" srcOrd="1" destOrd="0" parTransId="{FCA750ED-218D-464D-9F75-BCC80210EA54}" sibTransId="{1C8250C6-96D1-2C4A-9EFB-C1D056EEAE1C}"/>
    <dgm:cxn modelId="{503EC2EF-1C7D-0F43-A9C7-4C644951F288}" type="presOf" srcId="{0D1A2E15-BEBC-8B46-A802-F842C41F571A}" destId="{61EF22AE-4787-CF42-AC83-A969AEACFA13}" srcOrd="0" destOrd="0" presId="urn:microsoft.com/office/officeart/2005/8/layout/radial3"/>
    <dgm:cxn modelId="{459599EE-F924-2348-9455-1FC1DDDE02A8}" srcId="{3D2E1E52-7ECC-CA44-AAC0-D04E56EEF3B6}" destId="{79AFA068-A2F4-B944-87C1-183C69569DA4}" srcOrd="3" destOrd="0" parTransId="{6398CA73-C2FB-A941-AE19-FC6B561B2CF1}" sibTransId="{58C7D103-1D86-0648-872A-6491F6F9708D}"/>
    <dgm:cxn modelId="{8D40FE45-BC8F-104A-98C1-777839A02F07}" srcId="{6F34A1A9-DA84-C644-A007-4FDBFBD88885}" destId="{AD103959-644A-DA4E-A5F9-9E8123F0E765}" srcOrd="2" destOrd="0" parTransId="{4FFC9D7C-DC08-1A47-8FC0-5938EFABFFAA}" sibTransId="{063FCD92-2B1D-C345-88FF-79C497698BE6}"/>
    <dgm:cxn modelId="{A1D23898-E10F-2B44-B619-9BC17165A493}" srcId="{6F34A1A9-DA84-C644-A007-4FDBFBD88885}" destId="{2D0EAAA9-0EFD-314C-BD86-EA9E9680A255}" srcOrd="1" destOrd="0" parTransId="{98ED89EC-11E1-5F49-8470-0FFC503A1DC2}" sibTransId="{A573961F-FDA9-E743-A1C8-E63F655B1B31}"/>
    <dgm:cxn modelId="{512854CF-2274-6A46-90ED-222AA788CDEE}" type="presOf" srcId="{8D8866D4-5FE2-BE4C-A979-AAD31C2F4588}" destId="{F1E122EB-649B-3C45-8043-9359B7C11DD2}" srcOrd="0" destOrd="0" presId="urn:microsoft.com/office/officeart/2005/8/layout/radial3"/>
    <dgm:cxn modelId="{4D3DB8A6-866E-714A-88F6-9ACA4A5F7A79}" srcId="{6F34A1A9-DA84-C644-A007-4FDBFBD88885}" destId="{8A7BB947-FCA8-124B-8AA1-EBE1B882EE3F}" srcOrd="3" destOrd="0" parTransId="{72785210-01D3-F74E-AA68-F215B09573B3}" sibTransId="{4FF27AF0-3E03-834B-91CE-159B4C1C8753}"/>
    <dgm:cxn modelId="{362A0960-6212-A742-A977-B1B2695F0D13}" type="presOf" srcId="{79AFA068-A2F4-B944-87C1-183C69569DA4}" destId="{978B22A5-040B-564D-8AC4-939289D25139}" srcOrd="0" destOrd="0" presId="urn:microsoft.com/office/officeart/2005/8/layout/radial3"/>
    <dgm:cxn modelId="{A95F81E8-DD85-724F-AE5F-53B61E17E597}" srcId="{3D2E1E52-7ECC-CA44-AAC0-D04E56EEF3B6}" destId="{A734A9F9-2157-DC42-BA0F-829314611D98}" srcOrd="0" destOrd="0" parTransId="{D436EB75-E364-B64B-B8C6-F8C27E5C0A64}" sibTransId="{927EB455-AE8A-6748-9E47-052FB06BC9DD}"/>
    <dgm:cxn modelId="{85B755C1-8CF4-9145-89CD-533E2A9C0177}" type="presOf" srcId="{A734A9F9-2157-DC42-BA0F-829314611D98}" destId="{42AFA059-BC33-CB4F-97F8-CA924F4C01CE}" srcOrd="0" destOrd="0" presId="urn:microsoft.com/office/officeart/2005/8/layout/radial3"/>
    <dgm:cxn modelId="{4981B5FB-2B0A-C64F-9C8A-D52F06FA84D5}" type="presOf" srcId="{3D2E1E52-7ECC-CA44-AAC0-D04E56EEF3B6}" destId="{5E77FC1F-C7C3-4C40-9517-BB252BCB6015}" srcOrd="0" destOrd="0" presId="urn:microsoft.com/office/officeart/2005/8/layout/radial3"/>
    <dgm:cxn modelId="{DF67AC79-5F13-7B4B-B273-F3AE2396AFD3}" srcId="{6F34A1A9-DA84-C644-A007-4FDBFBD88885}" destId="{D1EFB03A-CC81-FC4E-900E-8DD4F8A835FF}" srcOrd="4" destOrd="0" parTransId="{E79B75D5-3C15-B148-A27F-5A2DA6C23BD1}" sibTransId="{49B402EE-F341-F045-A6BA-D2A79A71F819}"/>
    <dgm:cxn modelId="{5299215C-03AB-124D-9867-3F849DCE5906}" type="presParOf" srcId="{1209743B-E404-864E-9B48-95DB91F8170D}" destId="{0B246BD1-5F29-2C4E-B364-5DEE96B76C7C}" srcOrd="0" destOrd="0" presId="urn:microsoft.com/office/officeart/2005/8/layout/radial3"/>
    <dgm:cxn modelId="{DB623023-E2E7-9442-9B06-DDF54E77AEEF}" type="presParOf" srcId="{0B246BD1-5F29-2C4E-B364-5DEE96B76C7C}" destId="{5E77FC1F-C7C3-4C40-9517-BB252BCB6015}" srcOrd="0" destOrd="0" presId="urn:microsoft.com/office/officeart/2005/8/layout/radial3"/>
    <dgm:cxn modelId="{2082D36E-0A79-364F-8992-1FAEF54A7AE3}" type="presParOf" srcId="{0B246BD1-5F29-2C4E-B364-5DEE96B76C7C}" destId="{42AFA059-BC33-CB4F-97F8-CA924F4C01CE}" srcOrd="1" destOrd="0" presId="urn:microsoft.com/office/officeart/2005/8/layout/radial3"/>
    <dgm:cxn modelId="{E00E8E5E-0820-F349-841B-20212FDD26EB}" type="presParOf" srcId="{0B246BD1-5F29-2C4E-B364-5DEE96B76C7C}" destId="{61EF22AE-4787-CF42-AC83-A969AEACFA13}" srcOrd="2" destOrd="0" presId="urn:microsoft.com/office/officeart/2005/8/layout/radial3"/>
    <dgm:cxn modelId="{CEF6BED6-BD16-834A-9BB9-893BD06067CC}" type="presParOf" srcId="{0B246BD1-5F29-2C4E-B364-5DEE96B76C7C}" destId="{F1E122EB-649B-3C45-8043-9359B7C11DD2}" srcOrd="3" destOrd="0" presId="urn:microsoft.com/office/officeart/2005/8/layout/radial3"/>
    <dgm:cxn modelId="{C3C88681-A4A3-5F44-9350-3D9FCBB1C879}" type="presParOf" srcId="{0B246BD1-5F29-2C4E-B364-5DEE96B76C7C}" destId="{978B22A5-040B-564D-8AC4-939289D25139}"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80A497-97B5-4A4D-97A1-F1EB3339472A}" type="doc">
      <dgm:prSet loTypeId="urn:microsoft.com/office/officeart/2005/8/layout/pyramid3" loCatId="" qsTypeId="urn:microsoft.com/office/officeart/2005/8/quickstyle/simple4" qsCatId="simple" csTypeId="urn:microsoft.com/office/officeart/2005/8/colors/accent1_2" csCatId="accent1" phldr="1"/>
      <dgm:spPr/>
    </dgm:pt>
    <dgm:pt modelId="{978B2D36-FE2C-4A48-89E3-9D9B0BBBB2E9}" type="pres">
      <dgm:prSet presAssocID="{B280A497-97B5-4A4D-97A1-F1EB3339472A}" presName="Name0" presStyleCnt="0">
        <dgm:presLayoutVars>
          <dgm:dir/>
          <dgm:animLvl val="lvl"/>
          <dgm:resizeHandles val="exact"/>
        </dgm:presLayoutVars>
      </dgm:prSet>
      <dgm:spPr/>
    </dgm:pt>
  </dgm:ptLst>
  <dgm:cxnLst>
    <dgm:cxn modelId="{6AF47BC5-5CA6-ED43-BE09-1614EB2B28EB}" type="presOf" srcId="{B280A497-97B5-4A4D-97A1-F1EB3339472A}" destId="{978B2D36-FE2C-4A48-89E3-9D9B0BBBB2E9}" srcOrd="0"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77FC1F-C7C3-4C40-9517-BB252BCB6015}">
      <dsp:nvSpPr>
        <dsp:cNvPr id="0" name=""/>
        <dsp:cNvSpPr/>
      </dsp:nvSpPr>
      <dsp:spPr>
        <a:xfrm>
          <a:off x="2855716" y="1085444"/>
          <a:ext cx="4804166" cy="2704089"/>
        </a:xfrm>
        <a:prstGeom prst="ellipse">
          <a:avLst/>
        </a:prstGeom>
        <a:gradFill rotWithShape="0">
          <a:gsLst>
            <a:gs pos="0">
              <a:schemeClr val="accent1">
                <a:alpha val="50000"/>
                <a:hueOff val="0"/>
                <a:satOff val="0"/>
                <a:lumOff val="0"/>
                <a:alphaOff val="0"/>
                <a:satMod val="103000"/>
                <a:lumMod val="102000"/>
                <a:tint val="94000"/>
              </a:schemeClr>
            </a:gs>
            <a:gs pos="50000">
              <a:srgbClr val="FF0000"/>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ln>
                <a:noFill/>
              </a:ln>
              <a:solidFill>
                <a:schemeClr val="bg1"/>
              </a:solidFill>
            </a:rPr>
            <a:t>RIZIK</a:t>
          </a:r>
          <a:endParaRPr lang="en-US" sz="6500" kern="1200" dirty="0">
            <a:ln>
              <a:noFill/>
            </a:ln>
            <a:solidFill>
              <a:schemeClr val="bg1"/>
            </a:solidFill>
          </a:endParaRPr>
        </a:p>
      </dsp:txBody>
      <dsp:txXfrm>
        <a:off x="3559270" y="1481449"/>
        <a:ext cx="3397058" cy="1912079"/>
      </dsp:txXfrm>
    </dsp:sp>
    <dsp:sp modelId="{42AFA059-BC33-CB4F-97F8-CA924F4C01CE}">
      <dsp:nvSpPr>
        <dsp:cNvPr id="0" name=""/>
        <dsp:cNvSpPr/>
      </dsp:nvSpPr>
      <dsp:spPr>
        <a:xfrm>
          <a:off x="3699582" y="-250867"/>
          <a:ext cx="3116435" cy="2149710"/>
        </a:xfrm>
        <a:prstGeom prst="ellipse">
          <a:avLst/>
        </a:prstGeom>
        <a:gradFill rotWithShape="0">
          <a:gsLst>
            <a:gs pos="0">
              <a:srgbClr val="00B050"/>
            </a:gs>
            <a:gs pos="10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ln>
                <a:noFill/>
              </a:ln>
              <a:solidFill>
                <a:schemeClr val="bg1"/>
              </a:solidFill>
            </a:rPr>
            <a:t>Hazard/</a:t>
          </a:r>
          <a:r>
            <a:rPr lang="en-US" sz="1800" kern="1200" dirty="0" err="1" smtClean="0">
              <a:ln>
                <a:noFill/>
              </a:ln>
              <a:solidFill>
                <a:schemeClr val="bg1"/>
              </a:solidFill>
            </a:rPr>
            <a:t>Opasnost</a:t>
          </a:r>
          <a:endParaRPr lang="en-US" sz="1800" kern="1200" dirty="0">
            <a:ln>
              <a:noFill/>
            </a:ln>
            <a:solidFill>
              <a:schemeClr val="bg1"/>
            </a:solidFill>
          </a:endParaRPr>
        </a:p>
      </dsp:txBody>
      <dsp:txXfrm>
        <a:off x="4155973" y="63951"/>
        <a:ext cx="2203653" cy="1520074"/>
      </dsp:txXfrm>
    </dsp:sp>
    <dsp:sp modelId="{61EF22AE-4787-CF42-AC83-A969AEACFA13}">
      <dsp:nvSpPr>
        <dsp:cNvPr id="0" name=""/>
        <dsp:cNvSpPr/>
      </dsp:nvSpPr>
      <dsp:spPr>
        <a:xfrm>
          <a:off x="6684680" y="1316912"/>
          <a:ext cx="3116435" cy="2149710"/>
        </a:xfrm>
        <a:prstGeom prst="ellipse">
          <a:avLst/>
        </a:prstGeom>
        <a:gradFill rotWithShape="0">
          <a:gsLst>
            <a:gs pos="0">
              <a:srgbClr val="FFC000"/>
            </a:gs>
            <a:gs pos="10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ln>
                <a:noFill/>
              </a:ln>
              <a:solidFill>
                <a:schemeClr val="bg1"/>
              </a:solidFill>
            </a:rPr>
            <a:t>Capacity/</a:t>
          </a:r>
          <a:r>
            <a:rPr lang="en-US" sz="1800" kern="1200" dirty="0" err="1" smtClean="0">
              <a:ln>
                <a:noFill/>
              </a:ln>
              <a:solidFill>
                <a:schemeClr val="bg1"/>
              </a:solidFill>
            </a:rPr>
            <a:t>Kapacitet</a:t>
          </a:r>
          <a:endParaRPr lang="en-US" sz="1800" kern="1200" dirty="0">
            <a:ln>
              <a:noFill/>
            </a:ln>
            <a:solidFill>
              <a:schemeClr val="bg1"/>
            </a:solidFill>
          </a:endParaRPr>
        </a:p>
      </dsp:txBody>
      <dsp:txXfrm>
        <a:off x="7141071" y="1631730"/>
        <a:ext cx="2203653" cy="1520074"/>
      </dsp:txXfrm>
    </dsp:sp>
    <dsp:sp modelId="{F1E122EB-649B-3C45-8043-9359B7C11DD2}">
      <dsp:nvSpPr>
        <dsp:cNvPr id="0" name=""/>
        <dsp:cNvSpPr/>
      </dsp:nvSpPr>
      <dsp:spPr>
        <a:xfrm>
          <a:off x="3699582" y="3017606"/>
          <a:ext cx="3116435" cy="2149710"/>
        </a:xfrm>
        <a:prstGeom prst="ellipse">
          <a:avLst/>
        </a:prstGeom>
        <a:gradFill rotWithShape="0">
          <a:gsLst>
            <a:gs pos="0">
              <a:schemeClr val="accent1">
                <a:alpha val="50000"/>
                <a:hueOff val="0"/>
                <a:satOff val="0"/>
                <a:lumOff val="0"/>
                <a:alphaOff val="0"/>
                <a:satMod val="103000"/>
                <a:lumMod val="102000"/>
                <a:tint val="94000"/>
              </a:schemeClr>
            </a:gs>
            <a:gs pos="50000">
              <a:srgbClr val="00B0F0"/>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ln>
                <a:noFill/>
              </a:ln>
              <a:solidFill>
                <a:schemeClr val="bg1"/>
              </a:solidFill>
            </a:rPr>
            <a:t>Vulnerability/</a:t>
          </a:r>
          <a:r>
            <a:rPr lang="en-US" sz="1800" kern="1200" dirty="0" err="1" smtClean="0">
              <a:ln>
                <a:noFill/>
              </a:ln>
              <a:solidFill>
                <a:schemeClr val="bg1"/>
              </a:solidFill>
            </a:rPr>
            <a:t>Ranjivost</a:t>
          </a:r>
          <a:endParaRPr lang="en-US" sz="1800" kern="1200" dirty="0">
            <a:ln>
              <a:noFill/>
            </a:ln>
            <a:solidFill>
              <a:schemeClr val="bg1"/>
            </a:solidFill>
          </a:endParaRPr>
        </a:p>
      </dsp:txBody>
      <dsp:txXfrm>
        <a:off x="4155973" y="3332424"/>
        <a:ext cx="2203653" cy="1520074"/>
      </dsp:txXfrm>
    </dsp:sp>
    <dsp:sp modelId="{978B22A5-040B-564D-8AC4-939289D25139}">
      <dsp:nvSpPr>
        <dsp:cNvPr id="0" name=""/>
        <dsp:cNvSpPr/>
      </dsp:nvSpPr>
      <dsp:spPr>
        <a:xfrm>
          <a:off x="935151" y="1407667"/>
          <a:ext cx="3116435" cy="2149710"/>
        </a:xfrm>
        <a:prstGeom prst="ellipse">
          <a:avLst/>
        </a:prstGeom>
        <a:gradFill rotWithShape="0">
          <a:gsLst>
            <a:gs pos="0">
              <a:schemeClr val="accent1">
                <a:alpha val="50000"/>
                <a:hueOff val="0"/>
                <a:satOff val="0"/>
                <a:lumOff val="0"/>
                <a:alphaOff val="0"/>
                <a:satMod val="103000"/>
                <a:lumMod val="102000"/>
                <a:tint val="94000"/>
              </a:schemeClr>
            </a:gs>
            <a:gs pos="50000">
              <a:srgbClr val="7030A0"/>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Exposure/</a:t>
          </a:r>
          <a:r>
            <a:rPr lang="en-US" sz="1800" kern="1200" dirty="0" err="1" smtClean="0">
              <a:solidFill>
                <a:schemeClr val="bg1"/>
              </a:solidFill>
            </a:rPr>
            <a:t>Izloženost</a:t>
          </a:r>
          <a:endParaRPr lang="en-US" sz="1800" kern="1200" dirty="0">
            <a:solidFill>
              <a:schemeClr val="bg1"/>
            </a:solidFill>
          </a:endParaRPr>
        </a:p>
      </dsp:txBody>
      <dsp:txXfrm>
        <a:off x="1391542" y="1722485"/>
        <a:ext cx="2203653" cy="15200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2AC761-B97D-704A-91FF-4CA82587DFD3}" type="datetimeFigureOut">
              <a:rPr lang="en-US" smtClean="0"/>
              <a:t>6/11/18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E88A27-70C0-254E-B892-13E3C56D1913}" type="slidenum">
              <a:rPr lang="en-US" smtClean="0"/>
              <a:t>‹#›</a:t>
            </a:fld>
            <a:endParaRPr lang="en-US"/>
          </a:p>
        </p:txBody>
      </p:sp>
    </p:spTree>
    <p:extLst>
      <p:ext uri="{BB962C8B-B14F-4D97-AF65-F5344CB8AC3E}">
        <p14:creationId xmlns:p14="http://schemas.microsoft.com/office/powerpoint/2010/main" val="1724425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562F43-4028-9B44-9F17-8FDC6D999737}" type="datetimeFigureOut">
              <a:rPr lang="en-US" smtClean="0"/>
              <a:t>6/11/18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71CD5C-BD4F-4447-AB3A-394703F1BD8C}" type="slidenum">
              <a:rPr lang="en-US" smtClean="0"/>
              <a:t>‹#›</a:t>
            </a:fld>
            <a:endParaRPr lang="en-US"/>
          </a:p>
        </p:txBody>
      </p:sp>
    </p:spTree>
    <p:extLst>
      <p:ext uri="{BB962C8B-B14F-4D97-AF65-F5344CB8AC3E}">
        <p14:creationId xmlns:p14="http://schemas.microsoft.com/office/powerpoint/2010/main" val="1930203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562F43-4028-9B44-9F17-8FDC6D999737}" type="datetimeFigureOut">
              <a:rPr lang="en-US" smtClean="0"/>
              <a:t>6/11/18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71CD5C-BD4F-4447-AB3A-394703F1BD8C}" type="slidenum">
              <a:rPr lang="en-US" smtClean="0"/>
              <a:t>‹#›</a:t>
            </a:fld>
            <a:endParaRPr lang="en-US"/>
          </a:p>
        </p:txBody>
      </p:sp>
    </p:spTree>
    <p:extLst>
      <p:ext uri="{BB962C8B-B14F-4D97-AF65-F5344CB8AC3E}">
        <p14:creationId xmlns:p14="http://schemas.microsoft.com/office/powerpoint/2010/main" val="222368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562F43-4028-9B44-9F17-8FDC6D999737}" type="datetimeFigureOut">
              <a:rPr lang="en-US" smtClean="0"/>
              <a:t>6/11/18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71CD5C-BD4F-4447-AB3A-394703F1BD8C}" type="slidenum">
              <a:rPr lang="en-US" smtClean="0"/>
              <a:t>‹#›</a:t>
            </a:fld>
            <a:endParaRPr lang="en-US"/>
          </a:p>
        </p:txBody>
      </p:sp>
    </p:spTree>
    <p:extLst>
      <p:ext uri="{BB962C8B-B14F-4D97-AF65-F5344CB8AC3E}">
        <p14:creationId xmlns:p14="http://schemas.microsoft.com/office/powerpoint/2010/main" val="733413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562F43-4028-9B44-9F17-8FDC6D999737}" type="datetimeFigureOut">
              <a:rPr lang="en-US" smtClean="0"/>
              <a:t>6/11/18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71CD5C-BD4F-4447-AB3A-394703F1BD8C}" type="slidenum">
              <a:rPr lang="en-US" smtClean="0"/>
              <a:t>‹#›</a:t>
            </a:fld>
            <a:endParaRPr lang="en-US"/>
          </a:p>
        </p:txBody>
      </p:sp>
    </p:spTree>
    <p:extLst>
      <p:ext uri="{BB962C8B-B14F-4D97-AF65-F5344CB8AC3E}">
        <p14:creationId xmlns:p14="http://schemas.microsoft.com/office/powerpoint/2010/main" val="1042723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562F43-4028-9B44-9F17-8FDC6D999737}" type="datetimeFigureOut">
              <a:rPr lang="en-US" smtClean="0"/>
              <a:t>6/11/18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71CD5C-BD4F-4447-AB3A-394703F1BD8C}" type="slidenum">
              <a:rPr lang="en-US" smtClean="0"/>
              <a:t>‹#›</a:t>
            </a:fld>
            <a:endParaRPr lang="en-US"/>
          </a:p>
        </p:txBody>
      </p:sp>
    </p:spTree>
    <p:extLst>
      <p:ext uri="{BB962C8B-B14F-4D97-AF65-F5344CB8AC3E}">
        <p14:creationId xmlns:p14="http://schemas.microsoft.com/office/powerpoint/2010/main" val="1587540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562F43-4028-9B44-9F17-8FDC6D999737}" type="datetimeFigureOut">
              <a:rPr lang="en-US" smtClean="0"/>
              <a:t>6/11/18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71CD5C-BD4F-4447-AB3A-394703F1BD8C}" type="slidenum">
              <a:rPr lang="en-US" smtClean="0"/>
              <a:t>‹#›</a:t>
            </a:fld>
            <a:endParaRPr lang="en-US"/>
          </a:p>
        </p:txBody>
      </p:sp>
    </p:spTree>
    <p:extLst>
      <p:ext uri="{BB962C8B-B14F-4D97-AF65-F5344CB8AC3E}">
        <p14:creationId xmlns:p14="http://schemas.microsoft.com/office/powerpoint/2010/main" val="1452622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562F43-4028-9B44-9F17-8FDC6D999737}" type="datetimeFigureOut">
              <a:rPr lang="en-US" smtClean="0"/>
              <a:t>6/11/18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71CD5C-BD4F-4447-AB3A-394703F1BD8C}" type="slidenum">
              <a:rPr lang="en-US" smtClean="0"/>
              <a:t>‹#›</a:t>
            </a:fld>
            <a:endParaRPr lang="en-US"/>
          </a:p>
        </p:txBody>
      </p:sp>
    </p:spTree>
    <p:extLst>
      <p:ext uri="{BB962C8B-B14F-4D97-AF65-F5344CB8AC3E}">
        <p14:creationId xmlns:p14="http://schemas.microsoft.com/office/powerpoint/2010/main" val="1624157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562F43-4028-9B44-9F17-8FDC6D999737}" type="datetimeFigureOut">
              <a:rPr lang="en-US" smtClean="0"/>
              <a:t>6/11/18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71CD5C-BD4F-4447-AB3A-394703F1BD8C}" type="slidenum">
              <a:rPr lang="en-US" smtClean="0"/>
              <a:t>‹#›</a:t>
            </a:fld>
            <a:endParaRPr lang="en-US"/>
          </a:p>
        </p:txBody>
      </p:sp>
    </p:spTree>
    <p:extLst>
      <p:ext uri="{BB962C8B-B14F-4D97-AF65-F5344CB8AC3E}">
        <p14:creationId xmlns:p14="http://schemas.microsoft.com/office/powerpoint/2010/main" val="549288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562F43-4028-9B44-9F17-8FDC6D999737}" type="datetimeFigureOut">
              <a:rPr lang="en-US" smtClean="0"/>
              <a:t>6/11/18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71CD5C-BD4F-4447-AB3A-394703F1BD8C}" type="slidenum">
              <a:rPr lang="en-US" smtClean="0"/>
              <a:t>‹#›</a:t>
            </a:fld>
            <a:endParaRPr lang="en-US"/>
          </a:p>
        </p:txBody>
      </p:sp>
    </p:spTree>
    <p:extLst>
      <p:ext uri="{BB962C8B-B14F-4D97-AF65-F5344CB8AC3E}">
        <p14:creationId xmlns:p14="http://schemas.microsoft.com/office/powerpoint/2010/main" val="2015390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562F43-4028-9B44-9F17-8FDC6D999737}" type="datetimeFigureOut">
              <a:rPr lang="en-US" smtClean="0"/>
              <a:t>6/11/18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71CD5C-BD4F-4447-AB3A-394703F1BD8C}" type="slidenum">
              <a:rPr lang="en-US" smtClean="0"/>
              <a:t>‹#›</a:t>
            </a:fld>
            <a:endParaRPr lang="en-US"/>
          </a:p>
        </p:txBody>
      </p:sp>
    </p:spTree>
    <p:extLst>
      <p:ext uri="{BB962C8B-B14F-4D97-AF65-F5344CB8AC3E}">
        <p14:creationId xmlns:p14="http://schemas.microsoft.com/office/powerpoint/2010/main" val="409325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562F43-4028-9B44-9F17-8FDC6D999737}" type="datetimeFigureOut">
              <a:rPr lang="en-US" smtClean="0"/>
              <a:t>6/11/18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71CD5C-BD4F-4447-AB3A-394703F1BD8C}" type="slidenum">
              <a:rPr lang="en-US" smtClean="0"/>
              <a:t>‹#›</a:t>
            </a:fld>
            <a:endParaRPr lang="en-US"/>
          </a:p>
        </p:txBody>
      </p:sp>
    </p:spTree>
    <p:extLst>
      <p:ext uri="{BB962C8B-B14F-4D97-AF65-F5344CB8AC3E}">
        <p14:creationId xmlns:p14="http://schemas.microsoft.com/office/powerpoint/2010/main" val="11466496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562F43-4028-9B44-9F17-8FDC6D999737}" type="datetimeFigureOut">
              <a:rPr lang="en-US" smtClean="0"/>
              <a:t>6/11/18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71CD5C-BD4F-4447-AB3A-394703F1BD8C}" type="slidenum">
              <a:rPr lang="en-US" smtClean="0"/>
              <a:t>‹#›</a:t>
            </a:fld>
            <a:endParaRPr lang="en-US"/>
          </a:p>
        </p:txBody>
      </p:sp>
    </p:spTree>
    <p:extLst>
      <p:ext uri="{BB962C8B-B14F-4D97-AF65-F5344CB8AC3E}">
        <p14:creationId xmlns:p14="http://schemas.microsoft.com/office/powerpoint/2010/main" val="695839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 Id="rId3" Type="http://schemas.openxmlformats.org/officeDocument/2006/relationships/image" Target="../media/image1.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 Id="rId3" Type="http://schemas.openxmlformats.org/officeDocument/2006/relationships/image" Target="../media/image12.tiff"/></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 Id="rId3" Type="http://schemas.openxmlformats.org/officeDocument/2006/relationships/image" Target="../media/image1.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comments" Target="../comments/comment1.xml"/></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comments" Target="../comments/comment2.xml"/><Relationship Id="rId1" Type="http://schemas.openxmlformats.org/officeDocument/2006/relationships/slideLayout" Target="../slideLayouts/slideLayout7.xml"/><Relationship Id="rId2" Type="http://schemas.openxmlformats.org/officeDocument/2006/relationships/hyperlink" Target="http://www.duzs.hr/page.aspx?PageID=57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eg"/><Relationship Id="rId5" Type="http://schemas.openxmlformats.org/officeDocument/2006/relationships/image" Target="../media/image8.jpg"/><Relationship Id="rId6" Type="http://schemas.openxmlformats.org/officeDocument/2006/relationships/comments" Target="../comments/comment3.xml"/><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emf"/><Relationship Id="rId3" Type="http://schemas.openxmlformats.org/officeDocument/2006/relationships/comments" Target="../comments/commen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emf"/><Relationship Id="rId3" Type="http://schemas.openxmlformats.org/officeDocument/2006/relationships/comments" Target="../comments/comment5.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emf"/><Relationship Id="rId6" Type="http://schemas.openxmlformats.org/officeDocument/2006/relationships/comments" Target="../comments/comment6.xml"/><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emf"/><Relationship Id="rId6" Type="http://schemas.openxmlformats.org/officeDocument/2006/relationships/comments" Target="../comments/comment7.xml"/><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emf"/><Relationship Id="rId3" Type="http://schemas.openxmlformats.org/officeDocument/2006/relationships/comments" Target="../comments/commen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emf"/><Relationship Id="rId3" Type="http://schemas.openxmlformats.org/officeDocument/2006/relationships/comments" Target="../comments/commen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emf"/><Relationship Id="rId3" Type="http://schemas.openxmlformats.org/officeDocument/2006/relationships/comments" Target="../comments/commen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emf"/><Relationship Id="rId3" Type="http://schemas.openxmlformats.org/officeDocument/2006/relationships/comments" Target="../comments/commen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 Id="rId3" Type="http://schemas.openxmlformats.org/officeDocument/2006/relationships/image" Target="../media/image1.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emf"/><Relationship Id="rId3" Type="http://schemas.openxmlformats.org/officeDocument/2006/relationships/comments" Target="../comments/commen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 Id="rId3" Type="http://schemas.openxmlformats.org/officeDocument/2006/relationships/image" Target="../media/image16.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1.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 Id="rId3" Type="http://schemas.openxmlformats.org/officeDocument/2006/relationships/image" Target="../media/image22.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emf"/><Relationship Id="rId3" Type="http://schemas.openxmlformats.org/officeDocument/2006/relationships/comments" Target="../comments/comment13.xml"/></Relationships>
</file>

<file path=ppt/slides/_rels/slide34.xml.rels><?xml version="1.0" encoding="UTF-8" standalone="yes"?>
<Relationships xmlns="http://schemas.openxmlformats.org/package/2006/relationships"><Relationship Id="rId3" Type="http://schemas.openxmlformats.org/officeDocument/2006/relationships/hyperlink" Target="http://eurasia.undp.org/" TargetMode="External"/><Relationship Id="rId4" Type="http://schemas.openxmlformats.org/officeDocument/2006/relationships/hyperlink" Target="applewebdata://8F7A2DB3-4FE5-484B-9812-F6D250B87682/www.undp.org" TargetMode="External"/><Relationship Id="rId5" Type="http://schemas.openxmlformats.org/officeDocument/2006/relationships/image" Target="../media/image23.tiff"/><Relationship Id="rId6" Type="http://schemas.openxmlformats.org/officeDocument/2006/relationships/image" Target="../media/image1.emf"/><Relationship Id="rId1" Type="http://schemas.openxmlformats.org/officeDocument/2006/relationships/slideLayout" Target="../slideLayouts/slideLayout7.xml"/><Relationship Id="rId2" Type="http://schemas.openxmlformats.org/officeDocument/2006/relationships/hyperlink" Target="mailto:krunoslav.katic@undp.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eg"/><Relationship Id="rId5" Type="http://schemas.openxmlformats.org/officeDocument/2006/relationships/image" Target="../media/image8.jpg"/><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9398" y="1460665"/>
            <a:ext cx="9872353" cy="3692974"/>
          </a:xfrm>
        </p:spPr>
        <p:txBody>
          <a:bodyPr>
            <a:normAutofit fontScale="90000"/>
          </a:bodyPr>
          <a:lstStyle/>
          <a:p>
            <a:r>
              <a:rPr lang="en-GB" sz="5300" i="1" dirty="0" smtClean="0">
                <a:solidFill>
                  <a:schemeClr val="accent1"/>
                </a:solidFill>
                <a:effectLst/>
                <a:latin typeface="Calibri" charset="0"/>
                <a:ea typeface="ＭＳ 明朝" charset="-128"/>
                <a:cs typeface="Arial" charset="0"/>
              </a:rPr>
              <a:t/>
            </a:r>
            <a:br>
              <a:rPr lang="en-GB" sz="5300" i="1" dirty="0" smtClean="0">
                <a:solidFill>
                  <a:schemeClr val="accent1"/>
                </a:solidFill>
                <a:effectLst/>
                <a:latin typeface="Calibri" charset="0"/>
                <a:ea typeface="ＭＳ 明朝" charset="-128"/>
                <a:cs typeface="Arial" charset="0"/>
              </a:rPr>
            </a:br>
            <a:r>
              <a:rPr lang="en-GB" sz="5300" i="1" dirty="0">
                <a:solidFill>
                  <a:schemeClr val="accent1"/>
                </a:solidFill>
                <a:latin typeface="Calibri" charset="0"/>
                <a:ea typeface="ＭＳ 明朝" charset="-128"/>
                <a:cs typeface="Arial" charset="0"/>
              </a:rPr>
              <a:t/>
            </a:r>
            <a:br>
              <a:rPr lang="en-GB" sz="5300" i="1" dirty="0">
                <a:solidFill>
                  <a:schemeClr val="accent1"/>
                </a:solidFill>
                <a:latin typeface="Calibri" charset="0"/>
                <a:ea typeface="ＭＳ 明朝" charset="-128"/>
                <a:cs typeface="Arial" charset="0"/>
              </a:rPr>
            </a:br>
            <a:r>
              <a:rPr lang="en-GB" sz="5300" i="1" dirty="0" smtClean="0">
                <a:solidFill>
                  <a:schemeClr val="accent1"/>
                </a:solidFill>
                <a:latin typeface="Calibri" charset="0"/>
                <a:ea typeface="ＭＳ 明朝" charset="-128"/>
                <a:cs typeface="Arial" charset="0"/>
              </a:rPr>
              <a:t/>
            </a:r>
            <a:br>
              <a:rPr lang="en-GB" sz="5300" i="1" dirty="0" smtClean="0">
                <a:solidFill>
                  <a:schemeClr val="accent1"/>
                </a:solidFill>
                <a:latin typeface="Calibri" charset="0"/>
                <a:ea typeface="ＭＳ 明朝" charset="-128"/>
                <a:cs typeface="Arial" charset="0"/>
              </a:rPr>
            </a:br>
            <a:r>
              <a:rPr lang="en-GB" sz="5300" i="1" dirty="0">
                <a:solidFill>
                  <a:schemeClr val="accent1"/>
                </a:solidFill>
                <a:latin typeface="Calibri" charset="0"/>
                <a:ea typeface="ＭＳ 明朝" charset="-128"/>
                <a:cs typeface="Arial" charset="0"/>
              </a:rPr>
              <a:t/>
            </a:r>
            <a:br>
              <a:rPr lang="en-GB" sz="5300" i="1" dirty="0">
                <a:solidFill>
                  <a:schemeClr val="accent1"/>
                </a:solidFill>
                <a:latin typeface="Calibri" charset="0"/>
                <a:ea typeface="ＭＳ 明朝" charset="-128"/>
                <a:cs typeface="Arial" charset="0"/>
              </a:rPr>
            </a:br>
            <a:r>
              <a:rPr lang="en-GB" sz="5300" i="1" dirty="0" smtClean="0">
                <a:solidFill>
                  <a:schemeClr val="accent1"/>
                </a:solidFill>
                <a:latin typeface="Calibri" charset="0"/>
                <a:ea typeface="ＭＳ 明朝" charset="-128"/>
                <a:cs typeface="Arial" charset="0"/>
              </a:rPr>
              <a:t/>
            </a:r>
            <a:br>
              <a:rPr lang="en-GB" sz="5300" i="1" dirty="0" smtClean="0">
                <a:solidFill>
                  <a:schemeClr val="accent1"/>
                </a:solidFill>
                <a:latin typeface="Calibri" charset="0"/>
                <a:ea typeface="ＭＳ 明朝" charset="-128"/>
                <a:cs typeface="Arial" charset="0"/>
              </a:rPr>
            </a:br>
            <a:r>
              <a:rPr lang="en-GB" sz="5300" i="1" dirty="0">
                <a:solidFill>
                  <a:schemeClr val="accent1"/>
                </a:solidFill>
                <a:latin typeface="Calibri" charset="0"/>
                <a:ea typeface="ＭＳ 明朝" charset="-128"/>
                <a:cs typeface="Arial" charset="0"/>
              </a:rPr>
              <a:t> </a:t>
            </a:r>
            <a:r>
              <a:rPr lang="en-GB" sz="5300" i="1" dirty="0" err="1" smtClean="0">
                <a:solidFill>
                  <a:schemeClr val="accent1"/>
                </a:solidFill>
                <a:latin typeface="Calibri" charset="0"/>
                <a:ea typeface="ＭＳ 明朝" charset="-128"/>
                <a:cs typeface="Arial" charset="0"/>
              </a:rPr>
              <a:t>Metodologije</a:t>
            </a:r>
            <a:r>
              <a:rPr lang="en-GB" sz="5300" i="1" dirty="0" smtClean="0">
                <a:solidFill>
                  <a:schemeClr val="accent1"/>
                </a:solidFill>
                <a:latin typeface="Calibri" charset="0"/>
                <a:ea typeface="ＭＳ 明朝" charset="-128"/>
                <a:cs typeface="Arial" charset="0"/>
              </a:rPr>
              <a:t> </a:t>
            </a:r>
            <a:r>
              <a:rPr lang="en-GB" sz="5300" i="1" dirty="0" err="1" smtClean="0">
                <a:solidFill>
                  <a:schemeClr val="accent1"/>
                </a:solidFill>
                <a:latin typeface="Calibri" charset="0"/>
                <a:ea typeface="ＭＳ 明朝" charset="-128"/>
                <a:cs typeface="Arial" charset="0"/>
              </a:rPr>
              <a:t>za</a:t>
            </a:r>
            <a:r>
              <a:rPr lang="en-GB" sz="5300" i="1" dirty="0" smtClean="0">
                <a:solidFill>
                  <a:schemeClr val="accent1"/>
                </a:solidFill>
                <a:latin typeface="Calibri" charset="0"/>
                <a:ea typeface="ＭＳ 明朝" charset="-128"/>
                <a:cs typeface="Arial" charset="0"/>
              </a:rPr>
              <a:t> </a:t>
            </a:r>
            <a:br>
              <a:rPr lang="en-GB" sz="5300" i="1" dirty="0" smtClean="0">
                <a:solidFill>
                  <a:schemeClr val="accent1"/>
                </a:solidFill>
                <a:latin typeface="Calibri" charset="0"/>
                <a:ea typeface="ＭＳ 明朝" charset="-128"/>
                <a:cs typeface="Arial" charset="0"/>
              </a:rPr>
            </a:br>
            <a:r>
              <a:rPr lang="en-GB" sz="5300" i="1" dirty="0" err="1" smtClean="0">
                <a:solidFill>
                  <a:schemeClr val="accent1"/>
                </a:solidFill>
                <a:latin typeface="Calibri" charset="0"/>
                <a:ea typeface="ＭＳ 明朝" charset="-128"/>
                <a:cs typeface="Arial" charset="0"/>
              </a:rPr>
              <a:t>Procjenu</a:t>
            </a:r>
            <a:r>
              <a:rPr lang="en-GB" sz="5300" i="1" dirty="0" smtClean="0">
                <a:solidFill>
                  <a:schemeClr val="accent1"/>
                </a:solidFill>
                <a:latin typeface="Calibri" charset="0"/>
                <a:ea typeface="ＭＳ 明朝" charset="-128"/>
                <a:cs typeface="Arial" charset="0"/>
              </a:rPr>
              <a:t> </a:t>
            </a:r>
            <a:r>
              <a:rPr lang="en-GB" sz="5300" i="1" dirty="0" err="1" smtClean="0">
                <a:solidFill>
                  <a:schemeClr val="accent1"/>
                </a:solidFill>
                <a:latin typeface="Calibri" charset="0"/>
                <a:ea typeface="ＭＳ 明朝" charset="-128"/>
                <a:cs typeface="Arial" charset="0"/>
              </a:rPr>
              <a:t>Socijalne</a:t>
            </a:r>
            <a:r>
              <a:rPr lang="en-GB" sz="5300" i="1" dirty="0" smtClean="0">
                <a:solidFill>
                  <a:schemeClr val="accent1"/>
                </a:solidFill>
                <a:latin typeface="Calibri" charset="0"/>
                <a:ea typeface="ＭＳ 明朝" charset="-128"/>
                <a:cs typeface="Arial" charset="0"/>
              </a:rPr>
              <a:t> </a:t>
            </a:r>
            <a:r>
              <a:rPr lang="en-GB" sz="5300" i="1" dirty="0" err="1" smtClean="0">
                <a:solidFill>
                  <a:schemeClr val="accent1"/>
                </a:solidFill>
                <a:latin typeface="Calibri" charset="0"/>
                <a:ea typeface="ＭＳ 明朝" charset="-128"/>
                <a:cs typeface="Arial" charset="0"/>
              </a:rPr>
              <a:t>Ranjivosti</a:t>
            </a:r>
            <a:r>
              <a:rPr lang="en-GB" sz="5300" i="1" dirty="0" smtClean="0">
                <a:solidFill>
                  <a:schemeClr val="accent1"/>
                </a:solidFill>
                <a:latin typeface="Calibri" charset="0"/>
                <a:ea typeface="ＭＳ 明朝" charset="-128"/>
                <a:cs typeface="Arial" charset="0"/>
              </a:rPr>
              <a:t> </a:t>
            </a:r>
            <a:br>
              <a:rPr lang="en-GB" sz="5300" i="1" dirty="0" smtClean="0">
                <a:solidFill>
                  <a:schemeClr val="accent1"/>
                </a:solidFill>
                <a:latin typeface="Calibri" charset="0"/>
                <a:ea typeface="ＭＳ 明朝" charset="-128"/>
                <a:cs typeface="Arial" charset="0"/>
              </a:rPr>
            </a:br>
            <a:r>
              <a:rPr lang="en-GB" sz="5300" i="1" dirty="0" smtClean="0">
                <a:solidFill>
                  <a:schemeClr val="accent1"/>
                </a:solidFill>
                <a:latin typeface="Calibri" charset="0"/>
                <a:ea typeface="ＭＳ 明朝" charset="-128"/>
                <a:cs typeface="Arial" charset="0"/>
              </a:rPr>
              <a:t>u </a:t>
            </a:r>
            <a:r>
              <a:rPr lang="en-GB" sz="5300" i="1" dirty="0" err="1" smtClean="0">
                <a:solidFill>
                  <a:schemeClr val="accent1"/>
                </a:solidFill>
                <a:latin typeface="Calibri" charset="0"/>
                <a:ea typeface="ＭＳ 明朝" charset="-128"/>
                <a:cs typeface="Arial" charset="0"/>
              </a:rPr>
              <a:t>smislu</a:t>
            </a:r>
            <a:r>
              <a:rPr lang="en-GB" sz="5300" i="1" dirty="0" smtClean="0">
                <a:solidFill>
                  <a:schemeClr val="accent1"/>
                </a:solidFill>
                <a:latin typeface="Calibri" charset="0"/>
                <a:ea typeface="ＭＳ 明朝" charset="-128"/>
                <a:cs typeface="Arial" charset="0"/>
              </a:rPr>
              <a:t> </a:t>
            </a:r>
            <a:r>
              <a:rPr lang="en-GB" sz="5300" i="1" dirty="0" err="1" smtClean="0">
                <a:solidFill>
                  <a:schemeClr val="accent1"/>
                </a:solidFill>
                <a:latin typeface="Calibri" charset="0"/>
                <a:ea typeface="ＭＳ 明朝" charset="-128"/>
                <a:cs typeface="Arial" charset="0"/>
              </a:rPr>
              <a:t>otpornosti</a:t>
            </a:r>
            <a:r>
              <a:rPr lang="en-GB" sz="5300" i="1" dirty="0" smtClean="0">
                <a:solidFill>
                  <a:schemeClr val="accent1"/>
                </a:solidFill>
                <a:latin typeface="Calibri" charset="0"/>
                <a:ea typeface="ＭＳ 明朝" charset="-128"/>
                <a:cs typeface="Arial" charset="0"/>
              </a:rPr>
              <a:t> </a:t>
            </a:r>
            <a:r>
              <a:rPr lang="en-GB" sz="5300" i="1" dirty="0" err="1" smtClean="0">
                <a:solidFill>
                  <a:schemeClr val="accent1"/>
                </a:solidFill>
                <a:latin typeface="Calibri" charset="0"/>
                <a:ea typeface="ＭＳ 明朝" charset="-128"/>
                <a:cs typeface="Arial" charset="0"/>
              </a:rPr>
              <a:t>zajednica</a:t>
            </a:r>
            <a:r>
              <a:rPr lang="en-GB" sz="5300" i="1" dirty="0" smtClean="0">
                <a:solidFill>
                  <a:schemeClr val="accent1"/>
                </a:solidFill>
                <a:latin typeface="Calibri" charset="0"/>
                <a:ea typeface="ＭＳ 明朝" charset="-128"/>
                <a:cs typeface="Arial" charset="0"/>
              </a:rPr>
              <a:t> </a:t>
            </a:r>
            <a:r>
              <a:rPr lang="en-GB" sz="5300" i="1" dirty="0" err="1" smtClean="0">
                <a:solidFill>
                  <a:schemeClr val="accent1"/>
                </a:solidFill>
                <a:latin typeface="Calibri" charset="0"/>
                <a:ea typeface="ＭＳ 明朝" charset="-128"/>
                <a:cs typeface="Arial" charset="0"/>
              </a:rPr>
              <a:t>na</a:t>
            </a:r>
            <a:r>
              <a:rPr lang="en-GB" sz="5300" i="1" dirty="0" smtClean="0">
                <a:solidFill>
                  <a:schemeClr val="accent1"/>
                </a:solidFill>
                <a:latin typeface="Calibri" charset="0"/>
                <a:ea typeface="ＭＳ 明朝" charset="-128"/>
                <a:cs typeface="Arial" charset="0"/>
              </a:rPr>
              <a:t> </a:t>
            </a:r>
            <a:r>
              <a:rPr lang="en-GB" sz="5300" i="1" dirty="0" err="1" smtClean="0">
                <a:solidFill>
                  <a:schemeClr val="accent1"/>
                </a:solidFill>
                <a:latin typeface="Calibri" charset="0"/>
                <a:ea typeface="ＭＳ 明朝" charset="-128"/>
                <a:cs typeface="Arial" charset="0"/>
              </a:rPr>
              <a:t>klimatske</a:t>
            </a:r>
            <a:r>
              <a:rPr lang="en-GB" sz="5300" i="1" dirty="0" smtClean="0">
                <a:solidFill>
                  <a:schemeClr val="accent1"/>
                </a:solidFill>
                <a:latin typeface="Calibri" charset="0"/>
                <a:ea typeface="ＭＳ 明朝" charset="-128"/>
                <a:cs typeface="Arial" charset="0"/>
              </a:rPr>
              <a:t> </a:t>
            </a:r>
            <a:r>
              <a:rPr lang="en-GB" sz="5300" i="1" dirty="0" err="1" smtClean="0">
                <a:solidFill>
                  <a:schemeClr val="accent1"/>
                </a:solidFill>
                <a:latin typeface="Calibri" charset="0"/>
                <a:ea typeface="ＭＳ 明朝" charset="-128"/>
                <a:cs typeface="Arial" charset="0"/>
              </a:rPr>
              <a:t>promjene</a:t>
            </a:r>
            <a:r>
              <a:rPr lang="en-GB" sz="5300" i="1" dirty="0" smtClean="0">
                <a:solidFill>
                  <a:schemeClr val="accent1"/>
                </a:solidFill>
                <a:latin typeface="Calibri" charset="0"/>
                <a:ea typeface="ＭＳ 明朝" charset="-128"/>
                <a:cs typeface="Arial" charset="0"/>
              </a:rPr>
              <a:t> </a:t>
            </a:r>
            <a:r>
              <a:rPr lang="en-GB" sz="5300" i="1" dirty="0" err="1" smtClean="0">
                <a:solidFill>
                  <a:schemeClr val="accent1"/>
                </a:solidFill>
                <a:latin typeface="Calibri" charset="0"/>
                <a:ea typeface="ＭＳ 明朝" charset="-128"/>
                <a:cs typeface="Arial" charset="0"/>
              </a:rPr>
              <a:t>i</a:t>
            </a:r>
            <a:r>
              <a:rPr lang="en-GB" sz="5300" i="1" dirty="0" smtClean="0">
                <a:solidFill>
                  <a:schemeClr val="accent1"/>
                </a:solidFill>
                <a:latin typeface="Calibri" charset="0"/>
                <a:ea typeface="ＭＳ 明朝" charset="-128"/>
                <a:cs typeface="Arial" charset="0"/>
              </a:rPr>
              <a:t> </a:t>
            </a:r>
            <a:r>
              <a:rPr lang="en-GB" sz="5300" i="1" dirty="0" err="1" smtClean="0">
                <a:solidFill>
                  <a:schemeClr val="accent1"/>
                </a:solidFill>
                <a:latin typeface="Calibri" charset="0"/>
                <a:ea typeface="ＭＳ 明朝" charset="-128"/>
                <a:cs typeface="Arial" charset="0"/>
              </a:rPr>
              <a:t>katastrofe</a:t>
            </a:r>
            <a:r>
              <a:rPr lang="en-GB" sz="5300" i="1" dirty="0" smtClean="0">
                <a:solidFill>
                  <a:schemeClr val="accent1"/>
                </a:solidFill>
                <a:latin typeface="Calibri" charset="0"/>
                <a:ea typeface="ＭＳ 明朝" charset="-128"/>
                <a:cs typeface="Arial" charset="0"/>
              </a:rPr>
              <a:t> </a:t>
            </a:r>
            <a:r>
              <a:rPr lang="en-GB" dirty="0" smtClean="0">
                <a:solidFill>
                  <a:schemeClr val="accent1"/>
                </a:solidFill>
                <a:effectLst/>
                <a:latin typeface="Cambria" charset="0"/>
                <a:ea typeface="Cambria" charset="0"/>
                <a:cs typeface="Times New Roman" charset="0"/>
              </a:rPr>
              <a:t/>
            </a:r>
            <a:br>
              <a:rPr lang="en-GB" dirty="0" smtClean="0">
                <a:solidFill>
                  <a:schemeClr val="accent1"/>
                </a:solidFill>
                <a:effectLst/>
                <a:latin typeface="Cambria" charset="0"/>
                <a:ea typeface="Cambria" charset="0"/>
                <a:cs typeface="Times New Roman" charset="0"/>
              </a:rPr>
            </a:br>
            <a:endParaRPr lang="en-US" dirty="0"/>
          </a:p>
        </p:txBody>
      </p:sp>
      <p:sp>
        <p:nvSpPr>
          <p:cNvPr id="3" name="Subtitle 2"/>
          <p:cNvSpPr>
            <a:spLocks noGrp="1"/>
          </p:cNvSpPr>
          <p:nvPr>
            <p:ph type="subTitle" idx="1"/>
          </p:nvPr>
        </p:nvSpPr>
        <p:spPr>
          <a:xfrm>
            <a:off x="1100138" y="4978810"/>
            <a:ext cx="10058400" cy="1228725"/>
          </a:xfrm>
        </p:spPr>
        <p:txBody>
          <a:bodyPr/>
          <a:lstStyle/>
          <a:p>
            <a:r>
              <a:rPr lang="hr-HR" b="1" dirty="0" smtClean="0">
                <a:solidFill>
                  <a:schemeClr val="accent2"/>
                </a:solidFill>
              </a:rPr>
              <a:t>SEE URBAN radionica</a:t>
            </a:r>
            <a:endParaRPr lang="en-GB" b="1" dirty="0">
              <a:solidFill>
                <a:schemeClr val="accent2"/>
              </a:solidFill>
            </a:endParaRPr>
          </a:p>
          <a:p>
            <a:r>
              <a:rPr lang="en-AU" b="1" dirty="0" smtClean="0">
                <a:solidFill>
                  <a:schemeClr val="accent2"/>
                </a:solidFill>
              </a:rPr>
              <a:t>12 June 2018, Beograd, </a:t>
            </a:r>
            <a:r>
              <a:rPr lang="en-AU" b="1" dirty="0" err="1" smtClean="0">
                <a:solidFill>
                  <a:schemeClr val="accent2"/>
                </a:solidFill>
              </a:rPr>
              <a:t>Srbija</a:t>
            </a:r>
            <a:endParaRPr lang="en-GB" b="1" dirty="0">
              <a:solidFill>
                <a:schemeClr val="accent2"/>
              </a:solidFill>
            </a:endParaRPr>
          </a:p>
        </p:txBody>
      </p:sp>
      <p:pic>
        <p:nvPicPr>
          <p:cNvPr id="4" name="Picture 3"/>
          <p:cNvPicPr>
            <a:picLocks noChangeAspect="1"/>
          </p:cNvPicPr>
          <p:nvPr/>
        </p:nvPicPr>
        <p:blipFill>
          <a:blip r:embed="rId2"/>
          <a:stretch>
            <a:fillRect/>
          </a:stretch>
        </p:blipFill>
        <p:spPr>
          <a:xfrm>
            <a:off x="11015663" y="15021"/>
            <a:ext cx="1176336" cy="2170196"/>
          </a:xfrm>
          <a:prstGeom prst="rect">
            <a:avLst/>
          </a:prstGeom>
        </p:spPr>
      </p:pic>
    </p:spTree>
    <p:extLst>
      <p:ext uri="{BB962C8B-B14F-4D97-AF65-F5344CB8AC3E}">
        <p14:creationId xmlns:p14="http://schemas.microsoft.com/office/powerpoint/2010/main" val="20750192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accent1"/>
                </a:solidFill>
              </a:rPr>
              <a:t>Socijalna</a:t>
            </a:r>
            <a:r>
              <a:rPr lang="en-US" dirty="0" smtClean="0">
                <a:solidFill>
                  <a:schemeClr val="accent1"/>
                </a:solidFill>
              </a:rPr>
              <a:t> </a:t>
            </a:r>
            <a:r>
              <a:rPr lang="en-US" dirty="0" err="1" smtClean="0">
                <a:solidFill>
                  <a:schemeClr val="accent1"/>
                </a:solidFill>
              </a:rPr>
              <a:t>ranjivost</a:t>
            </a:r>
            <a:r>
              <a:rPr lang="en-US" dirty="0" smtClean="0">
                <a:solidFill>
                  <a:schemeClr val="accent1"/>
                </a:solidFill>
              </a:rPr>
              <a:t> </a:t>
            </a:r>
            <a:r>
              <a:rPr lang="en-US" dirty="0" err="1" smtClean="0">
                <a:solidFill>
                  <a:schemeClr val="accent1"/>
                </a:solidFill>
              </a:rPr>
              <a:t>koraci</a:t>
            </a:r>
            <a:r>
              <a:rPr lang="en-US" dirty="0" smtClean="0">
                <a:solidFill>
                  <a:schemeClr val="accent1"/>
                </a:solidFill>
              </a:rPr>
              <a:t>/</a:t>
            </a:r>
            <a:r>
              <a:rPr lang="en-US" dirty="0" err="1" smtClean="0">
                <a:solidFill>
                  <a:schemeClr val="accent1"/>
                </a:solidFill>
              </a:rPr>
              <a:t>razine</a:t>
            </a:r>
            <a:endParaRPr lang="en-US" dirty="0">
              <a:solidFill>
                <a:schemeClr val="accent1"/>
              </a:solidFill>
            </a:endParaRPr>
          </a:p>
        </p:txBody>
      </p:sp>
      <p:pic>
        <p:nvPicPr>
          <p:cNvPr id="4" name="Picture 3"/>
          <p:cNvPicPr>
            <a:picLocks noChangeAspect="1"/>
          </p:cNvPicPr>
          <p:nvPr/>
        </p:nvPicPr>
        <p:blipFill>
          <a:blip r:embed="rId2"/>
          <a:stretch>
            <a:fillRect/>
          </a:stretch>
        </p:blipFill>
        <p:spPr>
          <a:xfrm>
            <a:off x="1143000" y="1417320"/>
            <a:ext cx="9890760" cy="5440680"/>
          </a:xfrm>
          <a:prstGeom prst="rect">
            <a:avLst/>
          </a:prstGeom>
        </p:spPr>
      </p:pic>
      <p:pic>
        <p:nvPicPr>
          <p:cNvPr id="5" name="Picture 4"/>
          <p:cNvPicPr>
            <a:picLocks noChangeAspect="1"/>
          </p:cNvPicPr>
          <p:nvPr/>
        </p:nvPicPr>
        <p:blipFill>
          <a:blip r:embed="rId3"/>
          <a:stretch>
            <a:fillRect/>
          </a:stretch>
        </p:blipFill>
        <p:spPr>
          <a:xfrm>
            <a:off x="11015663" y="15021"/>
            <a:ext cx="1176336" cy="2170196"/>
          </a:xfrm>
          <a:prstGeom prst="rect">
            <a:avLst/>
          </a:prstGeom>
        </p:spPr>
      </p:pic>
    </p:spTree>
    <p:extLst>
      <p:ext uri="{BB962C8B-B14F-4D97-AF65-F5344CB8AC3E}">
        <p14:creationId xmlns:p14="http://schemas.microsoft.com/office/powerpoint/2010/main" val="11300430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solidFill>
                  <a:schemeClr val="accent1"/>
                </a:solidFill>
              </a:rPr>
              <a:t>Mjerenje</a:t>
            </a:r>
            <a:r>
              <a:rPr lang="en-GB" dirty="0" smtClean="0">
                <a:solidFill>
                  <a:schemeClr val="accent1"/>
                </a:solidFill>
              </a:rPr>
              <a:t> </a:t>
            </a:r>
            <a:r>
              <a:rPr lang="en-GB" dirty="0" err="1" smtClean="0">
                <a:solidFill>
                  <a:schemeClr val="accent1"/>
                </a:solidFill>
              </a:rPr>
              <a:t>socijalne</a:t>
            </a:r>
            <a:r>
              <a:rPr lang="en-GB" dirty="0" smtClean="0">
                <a:solidFill>
                  <a:schemeClr val="accent1"/>
                </a:solidFill>
              </a:rPr>
              <a:t> </a:t>
            </a:r>
            <a:r>
              <a:rPr lang="en-GB" dirty="0" err="1" smtClean="0">
                <a:solidFill>
                  <a:schemeClr val="accent1"/>
                </a:solidFill>
              </a:rPr>
              <a:t>ranjivosti</a:t>
            </a:r>
            <a:endParaRPr lang="en-US" dirty="0">
              <a:solidFill>
                <a:schemeClr val="accent1"/>
              </a:solidFill>
            </a:endParaRPr>
          </a:p>
        </p:txBody>
      </p:sp>
      <p:sp>
        <p:nvSpPr>
          <p:cNvPr id="3" name="Content Placeholder 2"/>
          <p:cNvSpPr>
            <a:spLocks noGrp="1"/>
          </p:cNvSpPr>
          <p:nvPr>
            <p:ph idx="1"/>
          </p:nvPr>
        </p:nvSpPr>
        <p:spPr/>
        <p:txBody>
          <a:bodyPr>
            <a:normAutofit/>
          </a:bodyPr>
          <a:lstStyle/>
          <a:p>
            <a:pPr marL="0" indent="0">
              <a:buNone/>
            </a:pPr>
            <a:endParaRPr lang="en-GB" dirty="0" smtClean="0"/>
          </a:p>
          <a:p>
            <a:pPr marL="0" indent="0">
              <a:buNone/>
            </a:pPr>
            <a:r>
              <a:rPr lang="en-GB" dirty="0" err="1" smtClean="0">
                <a:solidFill>
                  <a:schemeClr val="accent1"/>
                </a:solidFill>
              </a:rPr>
              <a:t>Kada</a:t>
            </a:r>
            <a:r>
              <a:rPr lang="en-GB" dirty="0" smtClean="0">
                <a:solidFill>
                  <a:schemeClr val="accent1"/>
                </a:solidFill>
              </a:rPr>
              <a:t> </a:t>
            </a:r>
            <a:r>
              <a:rPr lang="en-GB" dirty="0" err="1" smtClean="0">
                <a:solidFill>
                  <a:schemeClr val="accent1"/>
                </a:solidFill>
              </a:rPr>
              <a:t>razmatramo</a:t>
            </a:r>
            <a:r>
              <a:rPr lang="en-GB" dirty="0" smtClean="0">
                <a:solidFill>
                  <a:schemeClr val="accent1"/>
                </a:solidFill>
              </a:rPr>
              <a:t> </a:t>
            </a:r>
            <a:r>
              <a:rPr lang="en-GB" dirty="0" err="1" smtClean="0">
                <a:solidFill>
                  <a:schemeClr val="accent1"/>
                </a:solidFill>
              </a:rPr>
              <a:t>mjerenje</a:t>
            </a:r>
            <a:r>
              <a:rPr lang="en-GB" dirty="0" smtClean="0">
                <a:solidFill>
                  <a:schemeClr val="accent1"/>
                </a:solidFill>
              </a:rPr>
              <a:t> </a:t>
            </a:r>
            <a:r>
              <a:rPr lang="en-GB" dirty="0" err="1" smtClean="0">
                <a:solidFill>
                  <a:schemeClr val="accent1"/>
                </a:solidFill>
              </a:rPr>
              <a:t>socijalne</a:t>
            </a:r>
            <a:r>
              <a:rPr lang="en-GB" dirty="0" smtClean="0">
                <a:solidFill>
                  <a:schemeClr val="accent1"/>
                </a:solidFill>
              </a:rPr>
              <a:t> </a:t>
            </a:r>
            <a:r>
              <a:rPr lang="en-GB" dirty="0" err="1" smtClean="0">
                <a:solidFill>
                  <a:schemeClr val="accent1"/>
                </a:solidFill>
              </a:rPr>
              <a:t>ranjivosti</a:t>
            </a:r>
            <a:r>
              <a:rPr lang="en-GB" dirty="0" smtClean="0">
                <a:solidFill>
                  <a:schemeClr val="accent1"/>
                </a:solidFill>
              </a:rPr>
              <a:t> Cutter</a:t>
            </a:r>
            <a:r>
              <a:rPr lang="en-GB" dirty="0">
                <a:solidFill>
                  <a:schemeClr val="accent1"/>
                </a:solidFill>
              </a:rPr>
              <a:t>, </a:t>
            </a:r>
            <a:r>
              <a:rPr lang="en-GB" dirty="0" err="1">
                <a:solidFill>
                  <a:schemeClr val="accent1"/>
                </a:solidFill>
              </a:rPr>
              <a:t>Boruff</a:t>
            </a:r>
            <a:r>
              <a:rPr lang="en-GB" dirty="0">
                <a:solidFill>
                  <a:schemeClr val="accent1"/>
                </a:solidFill>
              </a:rPr>
              <a:t> </a:t>
            </a:r>
            <a:r>
              <a:rPr lang="en-GB" dirty="0" err="1" smtClean="0">
                <a:solidFill>
                  <a:schemeClr val="accent1"/>
                </a:solidFill>
              </a:rPr>
              <a:t>i</a:t>
            </a:r>
            <a:r>
              <a:rPr lang="en-GB" dirty="0" smtClean="0">
                <a:solidFill>
                  <a:schemeClr val="accent1"/>
                </a:solidFill>
              </a:rPr>
              <a:t> Shirley </a:t>
            </a:r>
            <a:r>
              <a:rPr lang="en-GB" dirty="0">
                <a:solidFill>
                  <a:schemeClr val="accent1"/>
                </a:solidFill>
              </a:rPr>
              <a:t>(2003) </a:t>
            </a:r>
            <a:r>
              <a:rPr lang="en-GB" dirty="0" err="1" smtClean="0">
                <a:solidFill>
                  <a:schemeClr val="accent1"/>
                </a:solidFill>
              </a:rPr>
              <a:t>su</a:t>
            </a:r>
            <a:r>
              <a:rPr lang="en-GB" dirty="0" smtClean="0">
                <a:solidFill>
                  <a:schemeClr val="accent1"/>
                </a:solidFill>
              </a:rPr>
              <a:t> </a:t>
            </a:r>
            <a:r>
              <a:rPr lang="en-GB" dirty="0" err="1" smtClean="0">
                <a:solidFill>
                  <a:schemeClr val="accent1"/>
                </a:solidFill>
              </a:rPr>
              <a:t>krenuli</a:t>
            </a:r>
            <a:r>
              <a:rPr lang="en-GB" dirty="0" smtClean="0">
                <a:solidFill>
                  <a:schemeClr val="accent1"/>
                </a:solidFill>
              </a:rPr>
              <a:t> od </a:t>
            </a:r>
            <a:r>
              <a:rPr lang="en-GB" dirty="0" err="1" smtClean="0">
                <a:solidFill>
                  <a:schemeClr val="accent1"/>
                </a:solidFill>
              </a:rPr>
              <a:t>postavljanja</a:t>
            </a:r>
            <a:r>
              <a:rPr lang="en-GB" dirty="0" smtClean="0">
                <a:solidFill>
                  <a:schemeClr val="accent1"/>
                </a:solidFill>
              </a:rPr>
              <a:t> </a:t>
            </a:r>
            <a:r>
              <a:rPr lang="en-GB" dirty="0" err="1" smtClean="0">
                <a:solidFill>
                  <a:schemeClr val="accent1"/>
                </a:solidFill>
              </a:rPr>
              <a:t>sveobuhvatnih</a:t>
            </a:r>
            <a:r>
              <a:rPr lang="en-GB" dirty="0" smtClean="0">
                <a:solidFill>
                  <a:schemeClr val="accent1"/>
                </a:solidFill>
              </a:rPr>
              <a:t> </a:t>
            </a:r>
            <a:r>
              <a:rPr lang="en-GB" dirty="0" err="1" smtClean="0">
                <a:solidFill>
                  <a:schemeClr val="accent1"/>
                </a:solidFill>
              </a:rPr>
              <a:t>grupa</a:t>
            </a:r>
            <a:r>
              <a:rPr lang="en-GB" dirty="0" smtClean="0">
                <a:solidFill>
                  <a:schemeClr val="accent1"/>
                </a:solidFill>
              </a:rPr>
              <a:t> </a:t>
            </a:r>
            <a:r>
              <a:rPr lang="en-GB" dirty="0" err="1" smtClean="0">
                <a:solidFill>
                  <a:schemeClr val="accent1"/>
                </a:solidFill>
              </a:rPr>
              <a:t>indikatora</a:t>
            </a:r>
            <a:r>
              <a:rPr lang="en-GB" dirty="0" smtClean="0">
                <a:solidFill>
                  <a:schemeClr val="accent1"/>
                </a:solidFill>
              </a:rPr>
              <a:t> </a:t>
            </a:r>
            <a:r>
              <a:rPr lang="en-GB" dirty="0" err="1" smtClean="0">
                <a:solidFill>
                  <a:schemeClr val="accent1"/>
                </a:solidFill>
              </a:rPr>
              <a:t>koje</a:t>
            </a:r>
            <a:r>
              <a:rPr lang="en-GB" dirty="0" smtClean="0">
                <a:solidFill>
                  <a:schemeClr val="accent1"/>
                </a:solidFill>
              </a:rPr>
              <a:t> se </a:t>
            </a:r>
            <a:r>
              <a:rPr lang="en-GB" dirty="0" err="1" smtClean="0">
                <a:solidFill>
                  <a:schemeClr val="accent1"/>
                </a:solidFill>
              </a:rPr>
              <a:t>mogu</a:t>
            </a:r>
            <a:r>
              <a:rPr lang="en-GB" dirty="0" smtClean="0">
                <a:solidFill>
                  <a:schemeClr val="accent1"/>
                </a:solidFill>
              </a:rPr>
              <a:t> </a:t>
            </a:r>
            <a:r>
              <a:rPr lang="en-GB" dirty="0" err="1" smtClean="0">
                <a:solidFill>
                  <a:schemeClr val="accent1"/>
                </a:solidFill>
              </a:rPr>
              <a:t>podijeliti</a:t>
            </a:r>
            <a:r>
              <a:rPr lang="en-GB" dirty="0" smtClean="0">
                <a:solidFill>
                  <a:schemeClr val="accent1"/>
                </a:solidFill>
              </a:rPr>
              <a:t> u </a:t>
            </a:r>
            <a:r>
              <a:rPr lang="en-GB" dirty="0" err="1" smtClean="0">
                <a:solidFill>
                  <a:schemeClr val="accent1"/>
                </a:solidFill>
              </a:rPr>
              <a:t>dvije</a:t>
            </a:r>
            <a:r>
              <a:rPr lang="en-GB" dirty="0" smtClean="0">
                <a:solidFill>
                  <a:schemeClr val="accent1"/>
                </a:solidFill>
              </a:rPr>
              <a:t> </a:t>
            </a:r>
            <a:r>
              <a:rPr lang="en-GB" dirty="0" err="1" smtClean="0">
                <a:solidFill>
                  <a:schemeClr val="accent1"/>
                </a:solidFill>
              </a:rPr>
              <a:t>grupe</a:t>
            </a:r>
            <a:r>
              <a:rPr lang="en-GB" dirty="0" smtClean="0">
                <a:solidFill>
                  <a:schemeClr val="accent1"/>
                </a:solidFill>
              </a:rPr>
              <a:t> s </a:t>
            </a:r>
            <a:r>
              <a:rPr lang="en-GB" dirty="0" err="1" smtClean="0">
                <a:solidFill>
                  <a:schemeClr val="accent1"/>
                </a:solidFill>
              </a:rPr>
              <a:t>obzirom</a:t>
            </a:r>
            <a:r>
              <a:rPr lang="en-GB" dirty="0" smtClean="0">
                <a:solidFill>
                  <a:schemeClr val="accent1"/>
                </a:solidFill>
              </a:rPr>
              <a:t> </a:t>
            </a:r>
            <a:r>
              <a:rPr lang="en-GB" dirty="0" err="1" smtClean="0">
                <a:solidFill>
                  <a:schemeClr val="accent1"/>
                </a:solidFill>
              </a:rPr>
              <a:t>na</a:t>
            </a:r>
            <a:r>
              <a:rPr lang="en-GB" dirty="0" smtClean="0">
                <a:solidFill>
                  <a:schemeClr val="accent1"/>
                </a:solidFill>
              </a:rPr>
              <a:t> </a:t>
            </a:r>
            <a:r>
              <a:rPr lang="en-GB" dirty="0" err="1" smtClean="0">
                <a:solidFill>
                  <a:schemeClr val="accent1"/>
                </a:solidFill>
              </a:rPr>
              <a:t>razinu</a:t>
            </a:r>
            <a:r>
              <a:rPr lang="en-GB" dirty="0" smtClean="0">
                <a:solidFill>
                  <a:schemeClr val="accent1"/>
                </a:solidFill>
              </a:rPr>
              <a:t> </a:t>
            </a:r>
            <a:r>
              <a:rPr lang="en-GB" dirty="0" err="1" smtClean="0">
                <a:solidFill>
                  <a:schemeClr val="accent1"/>
                </a:solidFill>
              </a:rPr>
              <a:t>prikupljanja</a:t>
            </a:r>
            <a:r>
              <a:rPr lang="en-GB" dirty="0" smtClean="0">
                <a:solidFill>
                  <a:schemeClr val="accent1"/>
                </a:solidFill>
              </a:rPr>
              <a:t> </a:t>
            </a:r>
            <a:r>
              <a:rPr lang="en-GB" dirty="0" err="1" smtClean="0">
                <a:solidFill>
                  <a:schemeClr val="accent1"/>
                </a:solidFill>
              </a:rPr>
              <a:t>podataka</a:t>
            </a:r>
            <a:r>
              <a:rPr lang="en-GB" dirty="0" smtClean="0">
                <a:solidFill>
                  <a:schemeClr val="accent1"/>
                </a:solidFill>
              </a:rPr>
              <a:t> :</a:t>
            </a:r>
          </a:p>
          <a:p>
            <a:pPr marL="514350" indent="-514350">
              <a:buAutoNum type="alphaLcParenR"/>
            </a:pPr>
            <a:r>
              <a:rPr lang="en-GB" b="1" dirty="0" err="1" smtClean="0">
                <a:solidFill>
                  <a:schemeClr val="accent2"/>
                </a:solidFill>
              </a:rPr>
              <a:t>Indikatori</a:t>
            </a:r>
            <a:r>
              <a:rPr lang="en-GB" b="1" dirty="0" smtClean="0">
                <a:solidFill>
                  <a:schemeClr val="accent2"/>
                </a:solidFill>
              </a:rPr>
              <a:t> </a:t>
            </a:r>
            <a:r>
              <a:rPr lang="en-GB" b="1" dirty="0" err="1" smtClean="0">
                <a:solidFill>
                  <a:schemeClr val="accent2"/>
                </a:solidFill>
              </a:rPr>
              <a:t>individualne</a:t>
            </a:r>
            <a:r>
              <a:rPr lang="en-GB" b="1" dirty="0" smtClean="0">
                <a:solidFill>
                  <a:schemeClr val="accent2"/>
                </a:solidFill>
              </a:rPr>
              <a:t> </a:t>
            </a:r>
            <a:r>
              <a:rPr lang="en-GB" b="1" dirty="0" err="1" smtClean="0">
                <a:solidFill>
                  <a:schemeClr val="accent2"/>
                </a:solidFill>
              </a:rPr>
              <a:t>razine</a:t>
            </a:r>
            <a:r>
              <a:rPr lang="en-GB" b="1" dirty="0" smtClean="0">
                <a:solidFill>
                  <a:schemeClr val="accent2"/>
                </a:solidFill>
              </a:rPr>
              <a:t> </a:t>
            </a:r>
            <a:r>
              <a:rPr lang="en-GB" dirty="0" smtClean="0">
                <a:solidFill>
                  <a:schemeClr val="accent1"/>
                </a:solidFill>
              </a:rPr>
              <a:t>(</a:t>
            </a:r>
            <a:r>
              <a:rPr lang="en-GB" dirty="0" err="1" smtClean="0">
                <a:solidFill>
                  <a:schemeClr val="accent1"/>
                </a:solidFill>
              </a:rPr>
              <a:t>npr</a:t>
            </a:r>
            <a:r>
              <a:rPr lang="en-GB" dirty="0" smtClean="0">
                <a:solidFill>
                  <a:schemeClr val="accent1"/>
                </a:solidFill>
              </a:rPr>
              <a:t>, </a:t>
            </a:r>
            <a:r>
              <a:rPr lang="en-GB" dirty="0" err="1" smtClean="0">
                <a:solidFill>
                  <a:schemeClr val="accent1"/>
                </a:solidFill>
              </a:rPr>
              <a:t>obrazovanje</a:t>
            </a:r>
            <a:r>
              <a:rPr lang="en-GB" dirty="0" smtClean="0">
                <a:solidFill>
                  <a:schemeClr val="accent1"/>
                </a:solidFill>
              </a:rPr>
              <a:t>, dob </a:t>
            </a:r>
            <a:r>
              <a:rPr lang="en-GB" dirty="0" err="1" smtClean="0">
                <a:solidFill>
                  <a:schemeClr val="accent1"/>
                </a:solidFill>
              </a:rPr>
              <a:t>i</a:t>
            </a:r>
            <a:r>
              <a:rPr lang="en-GB" dirty="0" smtClean="0">
                <a:solidFill>
                  <a:schemeClr val="accent1"/>
                </a:solidFill>
              </a:rPr>
              <a:t> rod) </a:t>
            </a:r>
            <a:r>
              <a:rPr lang="en-GB" dirty="0" err="1" smtClean="0">
                <a:solidFill>
                  <a:schemeClr val="accent1"/>
                </a:solidFill>
              </a:rPr>
              <a:t>koji</a:t>
            </a:r>
            <a:r>
              <a:rPr lang="en-GB" dirty="0" smtClean="0">
                <a:solidFill>
                  <a:schemeClr val="accent1"/>
                </a:solidFill>
              </a:rPr>
              <a:t> se </a:t>
            </a:r>
            <a:r>
              <a:rPr lang="en-GB" dirty="0" err="1" smtClean="0">
                <a:solidFill>
                  <a:schemeClr val="accent1"/>
                </a:solidFill>
              </a:rPr>
              <a:t>prikupljaju</a:t>
            </a:r>
            <a:r>
              <a:rPr lang="en-GB" dirty="0" smtClean="0">
                <a:solidFill>
                  <a:schemeClr val="accent1"/>
                </a:solidFill>
              </a:rPr>
              <a:t> </a:t>
            </a:r>
            <a:r>
              <a:rPr lang="en-GB" dirty="0" err="1" smtClean="0">
                <a:solidFill>
                  <a:schemeClr val="accent1"/>
                </a:solidFill>
              </a:rPr>
              <a:t>i</a:t>
            </a:r>
            <a:r>
              <a:rPr lang="en-GB" dirty="0" smtClean="0">
                <a:solidFill>
                  <a:schemeClr val="accent1"/>
                </a:solidFill>
              </a:rPr>
              <a:t> </a:t>
            </a:r>
            <a:r>
              <a:rPr lang="en-GB" dirty="0" err="1" smtClean="0">
                <a:solidFill>
                  <a:schemeClr val="accent1"/>
                </a:solidFill>
              </a:rPr>
              <a:t>zbrajaju</a:t>
            </a:r>
            <a:r>
              <a:rPr lang="en-GB" dirty="0" smtClean="0">
                <a:solidFill>
                  <a:schemeClr val="accent1"/>
                </a:solidFill>
              </a:rPr>
              <a:t> do </a:t>
            </a:r>
            <a:r>
              <a:rPr lang="en-GB" dirty="0" err="1" smtClean="0">
                <a:solidFill>
                  <a:schemeClr val="accent1"/>
                </a:solidFill>
              </a:rPr>
              <a:t>brojeva</a:t>
            </a:r>
            <a:r>
              <a:rPr lang="en-GB" dirty="0" smtClean="0">
                <a:solidFill>
                  <a:schemeClr val="accent1"/>
                </a:solidFill>
              </a:rPr>
              <a:t> </a:t>
            </a:r>
            <a:r>
              <a:rPr lang="en-GB" dirty="0" err="1" smtClean="0">
                <a:solidFill>
                  <a:schemeClr val="accent1"/>
                </a:solidFill>
              </a:rPr>
              <a:t>sa</a:t>
            </a:r>
            <a:r>
              <a:rPr lang="en-GB" dirty="0" smtClean="0">
                <a:solidFill>
                  <a:schemeClr val="accent1"/>
                </a:solidFill>
              </a:rPr>
              <a:t> </a:t>
            </a:r>
            <a:r>
              <a:rPr lang="en-GB" dirty="0" err="1" smtClean="0">
                <a:solidFill>
                  <a:schemeClr val="accent1"/>
                </a:solidFill>
              </a:rPr>
              <a:t>značenjem</a:t>
            </a:r>
            <a:r>
              <a:rPr lang="en-GB" dirty="0" smtClean="0">
                <a:solidFill>
                  <a:schemeClr val="accent1"/>
                </a:solidFill>
              </a:rPr>
              <a:t> </a:t>
            </a:r>
            <a:r>
              <a:rPr lang="en-GB" dirty="0" err="1" smtClean="0">
                <a:solidFill>
                  <a:schemeClr val="accent1"/>
                </a:solidFill>
              </a:rPr>
              <a:t>na</a:t>
            </a:r>
            <a:r>
              <a:rPr lang="en-GB" dirty="0" smtClean="0">
                <a:solidFill>
                  <a:schemeClr val="accent1"/>
                </a:solidFill>
              </a:rPr>
              <a:t> </a:t>
            </a:r>
            <a:r>
              <a:rPr lang="en-GB" dirty="0" err="1" smtClean="0">
                <a:solidFill>
                  <a:schemeClr val="accent1"/>
                </a:solidFill>
              </a:rPr>
              <a:t>razini</a:t>
            </a:r>
            <a:r>
              <a:rPr lang="en-GB" dirty="0" smtClean="0">
                <a:solidFill>
                  <a:schemeClr val="accent1"/>
                </a:solidFill>
              </a:rPr>
              <a:t> </a:t>
            </a:r>
            <a:r>
              <a:rPr lang="en-GB" dirty="0" err="1" smtClean="0">
                <a:solidFill>
                  <a:schemeClr val="accent1"/>
                </a:solidFill>
              </a:rPr>
              <a:t>zajednice</a:t>
            </a:r>
            <a:r>
              <a:rPr lang="en-GB" dirty="0" smtClean="0">
                <a:solidFill>
                  <a:schemeClr val="accent1"/>
                </a:solidFill>
              </a:rPr>
              <a:t>. </a:t>
            </a:r>
          </a:p>
          <a:p>
            <a:pPr marL="514350" indent="-514350">
              <a:buAutoNum type="alphaLcParenR"/>
            </a:pPr>
            <a:r>
              <a:rPr lang="en-GB" b="1" dirty="0" err="1" smtClean="0">
                <a:solidFill>
                  <a:schemeClr val="accent2"/>
                </a:solidFill>
              </a:rPr>
              <a:t>Indikatori</a:t>
            </a:r>
            <a:r>
              <a:rPr lang="en-GB" b="1" dirty="0" smtClean="0">
                <a:solidFill>
                  <a:schemeClr val="accent2"/>
                </a:solidFill>
              </a:rPr>
              <a:t> </a:t>
            </a:r>
            <a:r>
              <a:rPr lang="en-GB" b="1" dirty="0" err="1" smtClean="0">
                <a:solidFill>
                  <a:schemeClr val="accent2"/>
                </a:solidFill>
              </a:rPr>
              <a:t>na</a:t>
            </a:r>
            <a:r>
              <a:rPr lang="en-GB" b="1" dirty="0" smtClean="0">
                <a:solidFill>
                  <a:schemeClr val="accent2"/>
                </a:solidFill>
              </a:rPr>
              <a:t> </a:t>
            </a:r>
            <a:r>
              <a:rPr lang="en-GB" b="1" dirty="0" err="1" smtClean="0">
                <a:solidFill>
                  <a:schemeClr val="accent2"/>
                </a:solidFill>
              </a:rPr>
              <a:t>razini</a:t>
            </a:r>
            <a:r>
              <a:rPr lang="en-GB" b="1" dirty="0" smtClean="0">
                <a:solidFill>
                  <a:schemeClr val="accent2"/>
                </a:solidFill>
              </a:rPr>
              <a:t> </a:t>
            </a:r>
            <a:r>
              <a:rPr lang="en-GB" b="1" dirty="0" err="1" smtClean="0">
                <a:solidFill>
                  <a:schemeClr val="accent2"/>
                </a:solidFill>
              </a:rPr>
              <a:t>zajednice</a:t>
            </a:r>
            <a:r>
              <a:rPr lang="en-GB" b="1" dirty="0" smtClean="0">
                <a:solidFill>
                  <a:schemeClr val="accent2"/>
                </a:solidFill>
              </a:rPr>
              <a:t> </a:t>
            </a:r>
            <a:r>
              <a:rPr lang="en-GB" dirty="0" err="1" smtClean="0">
                <a:solidFill>
                  <a:schemeClr val="accent1"/>
                </a:solidFill>
              </a:rPr>
              <a:t>kao</a:t>
            </a:r>
            <a:r>
              <a:rPr lang="en-GB" dirty="0" smtClean="0">
                <a:solidFill>
                  <a:schemeClr val="accent1"/>
                </a:solidFill>
              </a:rPr>
              <a:t> </a:t>
            </a:r>
            <a:r>
              <a:rPr lang="en-GB" dirty="0" err="1" smtClean="0">
                <a:solidFill>
                  <a:schemeClr val="accent1"/>
                </a:solidFill>
              </a:rPr>
              <a:t>što</a:t>
            </a:r>
            <a:r>
              <a:rPr lang="en-GB" dirty="0" smtClean="0">
                <a:solidFill>
                  <a:schemeClr val="accent1"/>
                </a:solidFill>
              </a:rPr>
              <a:t> je </a:t>
            </a:r>
            <a:r>
              <a:rPr lang="en-GB" dirty="0" err="1" smtClean="0">
                <a:solidFill>
                  <a:schemeClr val="accent1"/>
                </a:solidFill>
              </a:rPr>
              <a:t>kvaliteta</a:t>
            </a:r>
            <a:r>
              <a:rPr lang="en-GB" dirty="0" smtClean="0">
                <a:solidFill>
                  <a:schemeClr val="accent1"/>
                </a:solidFill>
              </a:rPr>
              <a:t> </a:t>
            </a:r>
            <a:r>
              <a:rPr lang="en-GB" dirty="0" err="1" smtClean="0">
                <a:solidFill>
                  <a:schemeClr val="accent1"/>
                </a:solidFill>
              </a:rPr>
              <a:t>infrastrukture</a:t>
            </a:r>
            <a:r>
              <a:rPr lang="en-GB" dirty="0" smtClean="0">
                <a:solidFill>
                  <a:schemeClr val="accent1"/>
                </a:solidFill>
              </a:rPr>
              <a:t> </a:t>
            </a:r>
            <a:r>
              <a:rPr lang="en-GB" dirty="0" err="1" smtClean="0">
                <a:solidFill>
                  <a:schemeClr val="accent1"/>
                </a:solidFill>
              </a:rPr>
              <a:t>ili</a:t>
            </a:r>
            <a:r>
              <a:rPr lang="en-GB" dirty="0" smtClean="0">
                <a:solidFill>
                  <a:schemeClr val="accent1"/>
                </a:solidFill>
              </a:rPr>
              <a:t> </a:t>
            </a:r>
            <a:r>
              <a:rPr lang="en-GB" dirty="0" err="1" smtClean="0">
                <a:solidFill>
                  <a:schemeClr val="accent1"/>
                </a:solidFill>
              </a:rPr>
              <a:t>ruralna</a:t>
            </a:r>
            <a:r>
              <a:rPr lang="en-GB" dirty="0" smtClean="0">
                <a:solidFill>
                  <a:schemeClr val="accent1"/>
                </a:solidFill>
              </a:rPr>
              <a:t>/</a:t>
            </a:r>
            <a:r>
              <a:rPr lang="en-GB" dirty="0" err="1" smtClean="0">
                <a:solidFill>
                  <a:schemeClr val="accent1"/>
                </a:solidFill>
              </a:rPr>
              <a:t>urbana</a:t>
            </a:r>
            <a:r>
              <a:rPr lang="en-GB" dirty="0" smtClean="0">
                <a:solidFill>
                  <a:schemeClr val="accent1"/>
                </a:solidFill>
              </a:rPr>
              <a:t> </a:t>
            </a:r>
            <a:r>
              <a:rPr lang="en-GB" dirty="0" err="1" smtClean="0">
                <a:solidFill>
                  <a:schemeClr val="accent1"/>
                </a:solidFill>
              </a:rPr>
              <a:t>podjela</a:t>
            </a:r>
            <a:r>
              <a:rPr lang="en-GB" dirty="0" smtClean="0">
                <a:solidFill>
                  <a:schemeClr val="accent1"/>
                </a:solidFill>
              </a:rPr>
              <a:t>, a </a:t>
            </a:r>
            <a:r>
              <a:rPr lang="en-GB" dirty="0" err="1" smtClean="0">
                <a:solidFill>
                  <a:schemeClr val="accent1"/>
                </a:solidFill>
              </a:rPr>
              <a:t>koji</a:t>
            </a:r>
            <a:r>
              <a:rPr lang="en-GB" dirty="0" smtClean="0">
                <a:solidFill>
                  <a:schemeClr val="accent1"/>
                </a:solidFill>
              </a:rPr>
              <a:t> se ne </a:t>
            </a:r>
            <a:r>
              <a:rPr lang="en-GB" dirty="0" err="1" smtClean="0">
                <a:solidFill>
                  <a:schemeClr val="accent1"/>
                </a:solidFill>
              </a:rPr>
              <a:t>zbrajaju</a:t>
            </a:r>
            <a:r>
              <a:rPr lang="en-GB" dirty="0" smtClean="0">
                <a:solidFill>
                  <a:schemeClr val="accent1"/>
                </a:solidFill>
              </a:rPr>
              <a:t>.</a:t>
            </a:r>
            <a:r>
              <a:rPr lang="en-GB" dirty="0" smtClean="0">
                <a:solidFill>
                  <a:schemeClr val="accent1"/>
                </a:solidFill>
                <a:effectLst/>
              </a:rPr>
              <a:t> </a:t>
            </a:r>
            <a:endParaRPr lang="en-GB" dirty="0">
              <a:solidFill>
                <a:schemeClr val="accent1"/>
              </a:solidFill>
            </a:endParaRPr>
          </a:p>
          <a:p>
            <a:endParaRPr lang="en-US" dirty="0"/>
          </a:p>
        </p:txBody>
      </p:sp>
      <p:pic>
        <p:nvPicPr>
          <p:cNvPr id="4" name="Picture 3"/>
          <p:cNvPicPr>
            <a:picLocks noChangeAspect="1"/>
          </p:cNvPicPr>
          <p:nvPr/>
        </p:nvPicPr>
        <p:blipFill>
          <a:blip r:embed="rId2"/>
          <a:stretch>
            <a:fillRect/>
          </a:stretch>
        </p:blipFill>
        <p:spPr>
          <a:xfrm>
            <a:off x="11015663" y="15021"/>
            <a:ext cx="1176336" cy="2170196"/>
          </a:xfrm>
          <a:prstGeom prst="rect">
            <a:avLst/>
          </a:prstGeom>
        </p:spPr>
      </p:pic>
    </p:spTree>
    <p:extLst>
      <p:ext uri="{BB962C8B-B14F-4D97-AF65-F5344CB8AC3E}">
        <p14:creationId xmlns:p14="http://schemas.microsoft.com/office/powerpoint/2010/main" val="2929707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accent1"/>
                </a:solidFill>
              </a:rPr>
              <a:t>Varijable</a:t>
            </a:r>
            <a:r>
              <a:rPr lang="en-US" dirty="0" smtClean="0">
                <a:solidFill>
                  <a:schemeClr val="accent1"/>
                </a:solidFill>
              </a:rPr>
              <a:t>/</a:t>
            </a:r>
            <a:r>
              <a:rPr lang="en-US" dirty="0" err="1" smtClean="0">
                <a:solidFill>
                  <a:schemeClr val="accent1"/>
                </a:solidFill>
              </a:rPr>
              <a:t>indikatori</a:t>
            </a:r>
            <a:r>
              <a:rPr lang="en-US" dirty="0" smtClean="0">
                <a:solidFill>
                  <a:schemeClr val="accent1"/>
                </a:solidFill>
              </a:rPr>
              <a:t> </a:t>
            </a:r>
            <a:r>
              <a:rPr lang="en-US" dirty="0" err="1" smtClean="0">
                <a:solidFill>
                  <a:schemeClr val="accent1"/>
                </a:solidFill>
              </a:rPr>
              <a:t>soc.</a:t>
            </a:r>
            <a:r>
              <a:rPr lang="en-US" dirty="0" smtClean="0">
                <a:solidFill>
                  <a:schemeClr val="accent1"/>
                </a:solidFill>
              </a:rPr>
              <a:t> </a:t>
            </a:r>
            <a:r>
              <a:rPr lang="en-US" dirty="0" err="1" smtClean="0">
                <a:solidFill>
                  <a:schemeClr val="accent1"/>
                </a:solidFill>
              </a:rPr>
              <a:t>ranjivosti</a:t>
            </a:r>
            <a:endParaRPr lang="en-US" dirty="0"/>
          </a:p>
        </p:txBody>
      </p:sp>
      <p:sp>
        <p:nvSpPr>
          <p:cNvPr id="9" name="TextBox 8"/>
          <p:cNvSpPr txBox="1"/>
          <p:nvPr/>
        </p:nvSpPr>
        <p:spPr>
          <a:xfrm>
            <a:off x="828676" y="1900714"/>
            <a:ext cx="1698752" cy="646331"/>
          </a:xfrm>
          <a:prstGeom prst="rect">
            <a:avLst/>
          </a:prstGeom>
          <a:noFill/>
          <a:ln w="15875">
            <a:solidFill>
              <a:schemeClr val="accent1"/>
            </a:solidFill>
          </a:ln>
        </p:spPr>
        <p:txBody>
          <a:bodyPr wrap="square" rtlCol="0">
            <a:spAutoFit/>
          </a:bodyPr>
          <a:lstStyle/>
          <a:p>
            <a:r>
              <a:rPr lang="en-GB" dirty="0" smtClean="0"/>
              <a:t>BDP</a:t>
            </a:r>
          </a:p>
          <a:p>
            <a:r>
              <a:rPr lang="en-GB" dirty="0" err="1" smtClean="0"/>
              <a:t>po</a:t>
            </a:r>
            <a:r>
              <a:rPr lang="en-GB" dirty="0" smtClean="0"/>
              <a:t> </a:t>
            </a:r>
            <a:r>
              <a:rPr lang="en-GB" dirty="0" err="1" smtClean="0"/>
              <a:t>osobi</a:t>
            </a:r>
            <a:endParaRPr lang="en-US" dirty="0"/>
          </a:p>
        </p:txBody>
      </p:sp>
      <p:sp>
        <p:nvSpPr>
          <p:cNvPr id="10" name="TextBox 9"/>
          <p:cNvSpPr txBox="1"/>
          <p:nvPr/>
        </p:nvSpPr>
        <p:spPr>
          <a:xfrm>
            <a:off x="838199" y="2714029"/>
            <a:ext cx="1689227" cy="646331"/>
          </a:xfrm>
          <a:prstGeom prst="rect">
            <a:avLst/>
          </a:prstGeom>
          <a:noFill/>
          <a:ln w="15875">
            <a:solidFill>
              <a:schemeClr val="accent1"/>
            </a:solidFill>
          </a:ln>
        </p:spPr>
        <p:txBody>
          <a:bodyPr wrap="square" rtlCol="0">
            <a:spAutoFit/>
          </a:bodyPr>
          <a:lstStyle/>
          <a:p>
            <a:r>
              <a:rPr lang="en-GB" dirty="0" err="1" smtClean="0"/>
              <a:t>Prosjek</a:t>
            </a:r>
            <a:r>
              <a:rPr lang="en-GB" dirty="0" smtClean="0"/>
              <a:t> </a:t>
            </a:r>
            <a:r>
              <a:rPr lang="en-GB" dirty="0" err="1" smtClean="0"/>
              <a:t>mjesečne</a:t>
            </a:r>
            <a:r>
              <a:rPr lang="en-GB" dirty="0" smtClean="0"/>
              <a:t> </a:t>
            </a:r>
            <a:r>
              <a:rPr lang="en-GB" dirty="0" err="1" smtClean="0"/>
              <a:t>plaće</a:t>
            </a:r>
            <a:endParaRPr lang="en-US" dirty="0"/>
          </a:p>
        </p:txBody>
      </p:sp>
      <p:sp>
        <p:nvSpPr>
          <p:cNvPr id="11" name="TextBox 10"/>
          <p:cNvSpPr txBox="1"/>
          <p:nvPr/>
        </p:nvSpPr>
        <p:spPr>
          <a:xfrm>
            <a:off x="838199" y="3549106"/>
            <a:ext cx="1580561" cy="646331"/>
          </a:xfrm>
          <a:prstGeom prst="rect">
            <a:avLst/>
          </a:prstGeom>
          <a:noFill/>
          <a:ln w="15875">
            <a:solidFill>
              <a:schemeClr val="accent1"/>
            </a:solidFill>
          </a:ln>
        </p:spPr>
        <p:txBody>
          <a:bodyPr wrap="none" rtlCol="0">
            <a:spAutoFit/>
          </a:bodyPr>
          <a:lstStyle/>
          <a:p>
            <a:r>
              <a:rPr lang="en-GB" dirty="0" err="1" smtClean="0"/>
              <a:t>Razina</a:t>
            </a:r>
            <a:r>
              <a:rPr lang="en-GB" dirty="0" smtClean="0"/>
              <a:t> </a:t>
            </a:r>
          </a:p>
          <a:p>
            <a:r>
              <a:rPr lang="en-GB" dirty="0" err="1" smtClean="0"/>
              <a:t>nezaposlenosti</a:t>
            </a:r>
            <a:endParaRPr lang="en-US" dirty="0"/>
          </a:p>
        </p:txBody>
      </p:sp>
      <p:sp>
        <p:nvSpPr>
          <p:cNvPr id="12" name="TextBox 11"/>
          <p:cNvSpPr txBox="1"/>
          <p:nvPr/>
        </p:nvSpPr>
        <p:spPr>
          <a:xfrm>
            <a:off x="819150" y="5241992"/>
            <a:ext cx="1708276" cy="646331"/>
          </a:xfrm>
          <a:prstGeom prst="rect">
            <a:avLst/>
          </a:prstGeom>
          <a:noFill/>
          <a:ln w="15875">
            <a:solidFill>
              <a:schemeClr val="accent1"/>
            </a:solidFill>
          </a:ln>
        </p:spPr>
        <p:txBody>
          <a:bodyPr wrap="square" rtlCol="0">
            <a:spAutoFit/>
          </a:bodyPr>
          <a:lstStyle/>
          <a:p>
            <a:r>
              <a:rPr lang="en-GB" dirty="0" err="1" smtClean="0"/>
              <a:t>Zanimanje</a:t>
            </a:r>
            <a:endParaRPr lang="en-GB" dirty="0" smtClean="0"/>
          </a:p>
          <a:p>
            <a:r>
              <a:rPr lang="en-GB" dirty="0" smtClean="0"/>
              <a:t> </a:t>
            </a:r>
            <a:endParaRPr lang="en-US" dirty="0"/>
          </a:p>
        </p:txBody>
      </p:sp>
      <p:sp>
        <p:nvSpPr>
          <p:cNvPr id="13" name="TextBox 12"/>
          <p:cNvSpPr txBox="1"/>
          <p:nvPr/>
        </p:nvSpPr>
        <p:spPr>
          <a:xfrm>
            <a:off x="819150" y="4407750"/>
            <a:ext cx="1693952" cy="646331"/>
          </a:xfrm>
          <a:prstGeom prst="rect">
            <a:avLst/>
          </a:prstGeom>
          <a:noFill/>
          <a:ln w="15875">
            <a:solidFill>
              <a:schemeClr val="accent1"/>
            </a:solidFill>
          </a:ln>
        </p:spPr>
        <p:txBody>
          <a:bodyPr wrap="square" rtlCol="0">
            <a:spAutoFit/>
          </a:bodyPr>
          <a:lstStyle/>
          <a:p>
            <a:r>
              <a:rPr lang="en-GB" dirty="0" err="1" smtClean="0"/>
              <a:t>Socijalna</a:t>
            </a:r>
            <a:r>
              <a:rPr lang="en-GB" dirty="0" smtClean="0"/>
              <a:t> </a:t>
            </a:r>
            <a:r>
              <a:rPr lang="en-GB" dirty="0" err="1" smtClean="0"/>
              <a:t>ovisnost</a:t>
            </a:r>
            <a:endParaRPr lang="en-US" dirty="0"/>
          </a:p>
        </p:txBody>
      </p:sp>
      <p:sp>
        <p:nvSpPr>
          <p:cNvPr id="14" name="TextBox 13"/>
          <p:cNvSpPr txBox="1"/>
          <p:nvPr/>
        </p:nvSpPr>
        <p:spPr>
          <a:xfrm>
            <a:off x="2777304" y="1910180"/>
            <a:ext cx="1691348" cy="646331"/>
          </a:xfrm>
          <a:prstGeom prst="rect">
            <a:avLst/>
          </a:prstGeom>
          <a:noFill/>
          <a:ln w="15875">
            <a:solidFill>
              <a:schemeClr val="accent1"/>
            </a:solidFill>
          </a:ln>
        </p:spPr>
        <p:txBody>
          <a:bodyPr wrap="square" rtlCol="0">
            <a:spAutoFit/>
          </a:bodyPr>
          <a:lstStyle/>
          <a:p>
            <a:r>
              <a:rPr lang="en-GB" dirty="0" smtClean="0"/>
              <a:t>Dob</a:t>
            </a:r>
          </a:p>
          <a:p>
            <a:endParaRPr lang="en-US" dirty="0"/>
          </a:p>
        </p:txBody>
      </p:sp>
      <p:sp>
        <p:nvSpPr>
          <p:cNvPr id="15" name="TextBox 14"/>
          <p:cNvSpPr txBox="1"/>
          <p:nvPr/>
        </p:nvSpPr>
        <p:spPr>
          <a:xfrm>
            <a:off x="2777304" y="2714029"/>
            <a:ext cx="1691349" cy="646331"/>
          </a:xfrm>
          <a:prstGeom prst="rect">
            <a:avLst/>
          </a:prstGeom>
          <a:noFill/>
          <a:ln w="15875">
            <a:solidFill>
              <a:schemeClr val="accent1"/>
            </a:solidFill>
          </a:ln>
        </p:spPr>
        <p:txBody>
          <a:bodyPr wrap="square" rtlCol="0">
            <a:spAutoFit/>
          </a:bodyPr>
          <a:lstStyle/>
          <a:p>
            <a:r>
              <a:rPr lang="en-GB" dirty="0" err="1" smtClean="0"/>
              <a:t>Obrazovanje</a:t>
            </a:r>
            <a:endParaRPr lang="en-GB" dirty="0" smtClean="0"/>
          </a:p>
          <a:p>
            <a:endParaRPr lang="en-US" dirty="0"/>
          </a:p>
        </p:txBody>
      </p:sp>
      <p:sp>
        <p:nvSpPr>
          <p:cNvPr id="16" name="TextBox 15"/>
          <p:cNvSpPr txBox="1"/>
          <p:nvPr/>
        </p:nvSpPr>
        <p:spPr>
          <a:xfrm>
            <a:off x="2777304" y="3566602"/>
            <a:ext cx="1717037" cy="646331"/>
          </a:xfrm>
          <a:prstGeom prst="rect">
            <a:avLst/>
          </a:prstGeom>
          <a:noFill/>
          <a:ln w="15875">
            <a:solidFill>
              <a:schemeClr val="accent1"/>
            </a:solidFill>
          </a:ln>
        </p:spPr>
        <p:txBody>
          <a:bodyPr wrap="square" rtlCol="0">
            <a:spAutoFit/>
          </a:bodyPr>
          <a:lstStyle/>
          <a:p>
            <a:r>
              <a:rPr lang="en-GB" dirty="0" smtClean="0"/>
              <a:t>Rod</a:t>
            </a:r>
          </a:p>
          <a:p>
            <a:endParaRPr lang="en-US" dirty="0"/>
          </a:p>
        </p:txBody>
      </p:sp>
      <p:sp>
        <p:nvSpPr>
          <p:cNvPr id="17" name="TextBox 16"/>
          <p:cNvSpPr txBox="1"/>
          <p:nvPr/>
        </p:nvSpPr>
        <p:spPr>
          <a:xfrm>
            <a:off x="2777304" y="4407750"/>
            <a:ext cx="1717037" cy="646331"/>
          </a:xfrm>
          <a:prstGeom prst="rect">
            <a:avLst/>
          </a:prstGeom>
          <a:noFill/>
          <a:ln w="15875">
            <a:solidFill>
              <a:schemeClr val="accent1"/>
            </a:solidFill>
          </a:ln>
        </p:spPr>
        <p:txBody>
          <a:bodyPr wrap="square" rtlCol="0">
            <a:spAutoFit/>
          </a:bodyPr>
          <a:lstStyle/>
          <a:p>
            <a:r>
              <a:rPr lang="en-GB" dirty="0" err="1" smtClean="0"/>
              <a:t>Marginalizirane</a:t>
            </a:r>
            <a:r>
              <a:rPr lang="en-GB" dirty="0" smtClean="0"/>
              <a:t> </a:t>
            </a:r>
            <a:r>
              <a:rPr lang="en-GB" dirty="0" err="1" smtClean="0"/>
              <a:t>manjine</a:t>
            </a:r>
            <a:endParaRPr lang="en-GB" dirty="0" smtClean="0"/>
          </a:p>
        </p:txBody>
      </p:sp>
      <p:sp>
        <p:nvSpPr>
          <p:cNvPr id="18" name="TextBox 17"/>
          <p:cNvSpPr txBox="1"/>
          <p:nvPr/>
        </p:nvSpPr>
        <p:spPr>
          <a:xfrm>
            <a:off x="2777304" y="5223236"/>
            <a:ext cx="1717037" cy="646331"/>
          </a:xfrm>
          <a:prstGeom prst="rect">
            <a:avLst/>
          </a:prstGeom>
          <a:noFill/>
          <a:ln w="15875">
            <a:solidFill>
              <a:schemeClr val="accent1"/>
            </a:solidFill>
          </a:ln>
        </p:spPr>
        <p:txBody>
          <a:bodyPr wrap="square" rtlCol="0">
            <a:spAutoFit/>
          </a:bodyPr>
          <a:lstStyle/>
          <a:p>
            <a:r>
              <a:rPr lang="en-GB" dirty="0" err="1" smtClean="0"/>
              <a:t>Invalidi</a:t>
            </a:r>
            <a:endParaRPr lang="en-GB" dirty="0" smtClean="0"/>
          </a:p>
          <a:p>
            <a:endParaRPr lang="en-US" dirty="0"/>
          </a:p>
        </p:txBody>
      </p:sp>
      <p:sp>
        <p:nvSpPr>
          <p:cNvPr id="19" name="TextBox 18"/>
          <p:cNvSpPr txBox="1"/>
          <p:nvPr/>
        </p:nvSpPr>
        <p:spPr>
          <a:xfrm>
            <a:off x="4758543" y="1900715"/>
            <a:ext cx="2017650" cy="646331"/>
          </a:xfrm>
          <a:prstGeom prst="rect">
            <a:avLst/>
          </a:prstGeom>
          <a:noFill/>
          <a:ln w="15875">
            <a:solidFill>
              <a:schemeClr val="accent1"/>
            </a:solidFill>
          </a:ln>
        </p:spPr>
        <p:txBody>
          <a:bodyPr wrap="square" rtlCol="0">
            <a:spAutoFit/>
          </a:bodyPr>
          <a:lstStyle/>
          <a:p>
            <a:r>
              <a:rPr lang="en-GB" dirty="0" err="1" smtClean="0"/>
              <a:t>Migranti</a:t>
            </a:r>
            <a:endParaRPr lang="en-GB" dirty="0" smtClean="0"/>
          </a:p>
          <a:p>
            <a:endParaRPr lang="en-US" dirty="0"/>
          </a:p>
        </p:txBody>
      </p:sp>
      <p:sp>
        <p:nvSpPr>
          <p:cNvPr id="20" name="TextBox 19"/>
          <p:cNvSpPr txBox="1"/>
          <p:nvPr/>
        </p:nvSpPr>
        <p:spPr>
          <a:xfrm>
            <a:off x="4758544" y="2714029"/>
            <a:ext cx="2017650" cy="646331"/>
          </a:xfrm>
          <a:prstGeom prst="rect">
            <a:avLst/>
          </a:prstGeom>
          <a:noFill/>
          <a:ln w="15875">
            <a:solidFill>
              <a:schemeClr val="accent1"/>
            </a:solidFill>
          </a:ln>
        </p:spPr>
        <p:txBody>
          <a:bodyPr wrap="square" rtlCol="0">
            <a:spAutoFit/>
          </a:bodyPr>
          <a:lstStyle/>
          <a:p>
            <a:r>
              <a:rPr lang="en-GB" dirty="0" err="1" smtClean="0"/>
              <a:t>Rapidni</a:t>
            </a:r>
            <a:r>
              <a:rPr lang="en-GB" dirty="0" smtClean="0"/>
              <a:t> </a:t>
            </a:r>
            <a:r>
              <a:rPr lang="en-GB" dirty="0" err="1" smtClean="0"/>
              <a:t>rast</a:t>
            </a:r>
            <a:r>
              <a:rPr lang="en-GB" dirty="0" smtClean="0"/>
              <a:t> </a:t>
            </a:r>
            <a:r>
              <a:rPr lang="en-GB" dirty="0" err="1" smtClean="0"/>
              <a:t>stanovništva</a:t>
            </a:r>
            <a:endParaRPr lang="en-US" dirty="0"/>
          </a:p>
        </p:txBody>
      </p:sp>
      <p:sp>
        <p:nvSpPr>
          <p:cNvPr id="21" name="TextBox 20"/>
          <p:cNvSpPr txBox="1"/>
          <p:nvPr/>
        </p:nvSpPr>
        <p:spPr>
          <a:xfrm>
            <a:off x="4758544" y="3549107"/>
            <a:ext cx="2017650" cy="646331"/>
          </a:xfrm>
          <a:prstGeom prst="rect">
            <a:avLst/>
          </a:prstGeom>
          <a:noFill/>
          <a:ln w="15875">
            <a:solidFill>
              <a:schemeClr val="accent1"/>
            </a:solidFill>
          </a:ln>
        </p:spPr>
        <p:txBody>
          <a:bodyPr wrap="square" rtlCol="0">
            <a:spAutoFit/>
          </a:bodyPr>
          <a:lstStyle/>
          <a:p>
            <a:r>
              <a:rPr lang="en-GB" dirty="0" err="1" smtClean="0"/>
              <a:t>Domaćinstva</a:t>
            </a:r>
            <a:r>
              <a:rPr lang="en-GB" dirty="0" smtClean="0"/>
              <a:t> </a:t>
            </a:r>
            <a:r>
              <a:rPr lang="en-GB" dirty="0" err="1" smtClean="0"/>
              <a:t>sa</a:t>
            </a:r>
            <a:r>
              <a:rPr lang="en-GB" dirty="0" smtClean="0"/>
              <a:t> </a:t>
            </a:r>
            <a:r>
              <a:rPr lang="en-GB" dirty="0" err="1" smtClean="0"/>
              <a:t>jednim</a:t>
            </a:r>
            <a:r>
              <a:rPr lang="en-GB" dirty="0" smtClean="0"/>
              <a:t> </a:t>
            </a:r>
            <a:r>
              <a:rPr lang="en-GB" dirty="0" err="1" smtClean="0"/>
              <a:t>roditeljem</a:t>
            </a:r>
            <a:endParaRPr lang="en-US" dirty="0"/>
          </a:p>
        </p:txBody>
      </p:sp>
      <p:sp>
        <p:nvSpPr>
          <p:cNvPr id="22" name="TextBox 21"/>
          <p:cNvSpPr txBox="1"/>
          <p:nvPr/>
        </p:nvSpPr>
        <p:spPr>
          <a:xfrm>
            <a:off x="4758543" y="4397752"/>
            <a:ext cx="2017650" cy="646331"/>
          </a:xfrm>
          <a:prstGeom prst="rect">
            <a:avLst/>
          </a:prstGeom>
          <a:noFill/>
          <a:ln w="15875">
            <a:solidFill>
              <a:schemeClr val="accent1"/>
            </a:solidFill>
          </a:ln>
        </p:spPr>
        <p:txBody>
          <a:bodyPr wrap="square" rtlCol="0">
            <a:spAutoFit/>
          </a:bodyPr>
          <a:lstStyle/>
          <a:p>
            <a:r>
              <a:rPr lang="en-GB" dirty="0" err="1" smtClean="0"/>
              <a:t>Jednočlana</a:t>
            </a:r>
            <a:r>
              <a:rPr lang="en-GB" dirty="0" smtClean="0"/>
              <a:t> </a:t>
            </a:r>
            <a:r>
              <a:rPr lang="en-GB" dirty="0" err="1" smtClean="0"/>
              <a:t>domaćinstva</a:t>
            </a:r>
            <a:endParaRPr lang="en-US" dirty="0"/>
          </a:p>
        </p:txBody>
      </p:sp>
      <p:sp>
        <p:nvSpPr>
          <p:cNvPr id="23" name="TextBox 22"/>
          <p:cNvSpPr txBox="1"/>
          <p:nvPr/>
        </p:nvSpPr>
        <p:spPr>
          <a:xfrm>
            <a:off x="4809685" y="5223236"/>
            <a:ext cx="1966508" cy="646331"/>
          </a:xfrm>
          <a:prstGeom prst="rect">
            <a:avLst/>
          </a:prstGeom>
          <a:noFill/>
          <a:ln w="15875">
            <a:solidFill>
              <a:schemeClr val="accent1"/>
            </a:solidFill>
          </a:ln>
        </p:spPr>
        <p:txBody>
          <a:bodyPr wrap="square" rtlCol="0">
            <a:spAutoFit/>
          </a:bodyPr>
          <a:lstStyle/>
          <a:p>
            <a:r>
              <a:rPr lang="en-GB" dirty="0" err="1" smtClean="0"/>
              <a:t>Velike</a:t>
            </a:r>
            <a:r>
              <a:rPr lang="en-GB" dirty="0" smtClean="0"/>
              <a:t> </a:t>
            </a:r>
          </a:p>
          <a:p>
            <a:r>
              <a:rPr lang="en-GB" dirty="0" err="1" smtClean="0"/>
              <a:t>obitelji</a:t>
            </a:r>
            <a:endParaRPr lang="en-US" dirty="0"/>
          </a:p>
        </p:txBody>
      </p:sp>
      <p:sp>
        <p:nvSpPr>
          <p:cNvPr id="24" name="TextBox 23"/>
          <p:cNvSpPr txBox="1"/>
          <p:nvPr/>
        </p:nvSpPr>
        <p:spPr>
          <a:xfrm>
            <a:off x="7159420" y="1893120"/>
            <a:ext cx="1907034" cy="646331"/>
          </a:xfrm>
          <a:prstGeom prst="rect">
            <a:avLst/>
          </a:prstGeom>
          <a:noFill/>
          <a:ln w="15875">
            <a:solidFill>
              <a:schemeClr val="accent1"/>
            </a:solidFill>
          </a:ln>
        </p:spPr>
        <p:txBody>
          <a:bodyPr wrap="square" rtlCol="0">
            <a:spAutoFit/>
          </a:bodyPr>
          <a:lstStyle/>
          <a:p>
            <a:r>
              <a:rPr lang="en-GB" dirty="0" err="1" smtClean="0"/>
              <a:t>Kvalitet</a:t>
            </a:r>
            <a:endParaRPr lang="en-GB" dirty="0"/>
          </a:p>
          <a:p>
            <a:r>
              <a:rPr lang="en-GB" dirty="0" err="1" smtClean="0"/>
              <a:t>infrastrukture</a:t>
            </a:r>
            <a:endParaRPr lang="en-US" dirty="0"/>
          </a:p>
        </p:txBody>
      </p:sp>
      <p:sp>
        <p:nvSpPr>
          <p:cNvPr id="25" name="TextBox 24"/>
          <p:cNvSpPr txBox="1"/>
          <p:nvPr/>
        </p:nvSpPr>
        <p:spPr>
          <a:xfrm>
            <a:off x="7159420" y="2699115"/>
            <a:ext cx="1875253" cy="646331"/>
          </a:xfrm>
          <a:prstGeom prst="rect">
            <a:avLst/>
          </a:prstGeom>
          <a:noFill/>
          <a:ln w="15875">
            <a:solidFill>
              <a:schemeClr val="accent1"/>
            </a:solidFill>
          </a:ln>
        </p:spPr>
        <p:txBody>
          <a:bodyPr wrap="square" rtlCol="0">
            <a:spAutoFit/>
          </a:bodyPr>
          <a:lstStyle/>
          <a:p>
            <a:r>
              <a:rPr lang="en-GB" dirty="0" err="1" smtClean="0"/>
              <a:t>Gustoća</a:t>
            </a:r>
            <a:r>
              <a:rPr lang="en-GB" dirty="0" smtClean="0"/>
              <a:t> </a:t>
            </a:r>
            <a:r>
              <a:rPr lang="en-GB" dirty="0" err="1" smtClean="0"/>
              <a:t>naseljenosti</a:t>
            </a:r>
            <a:endParaRPr lang="en-US" dirty="0"/>
          </a:p>
        </p:txBody>
      </p:sp>
      <p:sp>
        <p:nvSpPr>
          <p:cNvPr id="26" name="TextBox 25"/>
          <p:cNvSpPr txBox="1"/>
          <p:nvPr/>
        </p:nvSpPr>
        <p:spPr>
          <a:xfrm>
            <a:off x="7159420" y="3549108"/>
            <a:ext cx="1868973" cy="646331"/>
          </a:xfrm>
          <a:prstGeom prst="rect">
            <a:avLst/>
          </a:prstGeom>
          <a:noFill/>
          <a:ln w="15875">
            <a:solidFill>
              <a:schemeClr val="accent1"/>
            </a:solidFill>
          </a:ln>
        </p:spPr>
        <p:txBody>
          <a:bodyPr wrap="square" rtlCol="0">
            <a:spAutoFit/>
          </a:bodyPr>
          <a:lstStyle/>
          <a:p>
            <a:r>
              <a:rPr lang="en-GB" dirty="0" err="1" smtClean="0"/>
              <a:t>Postotak</a:t>
            </a:r>
            <a:r>
              <a:rPr lang="en-GB" dirty="0" smtClean="0"/>
              <a:t> u </a:t>
            </a:r>
            <a:r>
              <a:rPr lang="en-GB" dirty="0" err="1" smtClean="0"/>
              <a:t>najmu</a:t>
            </a:r>
            <a:endParaRPr lang="en-GB" dirty="0" smtClean="0"/>
          </a:p>
          <a:p>
            <a:r>
              <a:rPr lang="en-GB" dirty="0" err="1" smtClean="0"/>
              <a:t>stanova</a:t>
            </a:r>
            <a:endParaRPr lang="en-US" dirty="0"/>
          </a:p>
        </p:txBody>
      </p:sp>
      <p:sp>
        <p:nvSpPr>
          <p:cNvPr id="27" name="TextBox 26"/>
          <p:cNvSpPr txBox="1"/>
          <p:nvPr/>
        </p:nvSpPr>
        <p:spPr>
          <a:xfrm>
            <a:off x="7159420" y="4407750"/>
            <a:ext cx="1910651" cy="646331"/>
          </a:xfrm>
          <a:prstGeom prst="rect">
            <a:avLst/>
          </a:prstGeom>
          <a:noFill/>
          <a:ln w="15875">
            <a:solidFill>
              <a:schemeClr val="accent1"/>
            </a:solidFill>
          </a:ln>
        </p:spPr>
        <p:txBody>
          <a:bodyPr wrap="none" rtlCol="0">
            <a:spAutoFit/>
          </a:bodyPr>
          <a:lstStyle/>
          <a:p>
            <a:r>
              <a:rPr lang="en-GB" dirty="0" err="1" smtClean="0"/>
              <a:t>Postotak</a:t>
            </a:r>
            <a:endParaRPr lang="en-GB" dirty="0" smtClean="0"/>
          </a:p>
          <a:p>
            <a:r>
              <a:rPr lang="en-GB" dirty="0" smtClean="0"/>
              <a:t>urbane </a:t>
            </a:r>
            <a:r>
              <a:rPr lang="en-GB" dirty="0" err="1" smtClean="0"/>
              <a:t>populatije</a:t>
            </a:r>
            <a:r>
              <a:rPr lang="en-GB" dirty="0" smtClean="0">
                <a:effectLst/>
              </a:rPr>
              <a:t> </a:t>
            </a:r>
            <a:endParaRPr lang="en-US" dirty="0"/>
          </a:p>
        </p:txBody>
      </p:sp>
      <p:sp>
        <p:nvSpPr>
          <p:cNvPr id="28" name="TextBox 27"/>
          <p:cNvSpPr txBox="1"/>
          <p:nvPr/>
        </p:nvSpPr>
        <p:spPr>
          <a:xfrm>
            <a:off x="7159420" y="5258986"/>
            <a:ext cx="1855891" cy="646331"/>
          </a:xfrm>
          <a:prstGeom prst="rect">
            <a:avLst/>
          </a:prstGeom>
          <a:noFill/>
          <a:ln w="15875">
            <a:solidFill>
              <a:schemeClr val="accent1"/>
            </a:solidFill>
          </a:ln>
        </p:spPr>
        <p:txBody>
          <a:bodyPr wrap="square" rtlCol="0">
            <a:spAutoFit/>
          </a:bodyPr>
          <a:lstStyle/>
          <a:p>
            <a:r>
              <a:rPr lang="en-GB" dirty="0" err="1" smtClean="0"/>
              <a:t>Udaljenost</a:t>
            </a:r>
            <a:r>
              <a:rPr lang="en-GB" dirty="0" smtClean="0"/>
              <a:t> od </a:t>
            </a:r>
          </a:p>
          <a:p>
            <a:r>
              <a:rPr lang="en-GB" dirty="0" err="1"/>
              <a:t>n</a:t>
            </a:r>
            <a:r>
              <a:rPr lang="en-GB" dirty="0" err="1" smtClean="0"/>
              <a:t>ajbliže</a:t>
            </a:r>
            <a:r>
              <a:rPr lang="en-GB" dirty="0" smtClean="0"/>
              <a:t> </a:t>
            </a:r>
            <a:r>
              <a:rPr lang="en-GB" dirty="0" err="1" smtClean="0"/>
              <a:t>bolnice</a:t>
            </a:r>
            <a:endParaRPr lang="en-US" dirty="0"/>
          </a:p>
        </p:txBody>
      </p:sp>
      <p:sp>
        <p:nvSpPr>
          <p:cNvPr id="29" name="TextBox 28"/>
          <p:cNvSpPr txBox="1"/>
          <p:nvPr/>
        </p:nvSpPr>
        <p:spPr>
          <a:xfrm>
            <a:off x="9449681" y="1900715"/>
            <a:ext cx="1823962" cy="646331"/>
          </a:xfrm>
          <a:prstGeom prst="rect">
            <a:avLst/>
          </a:prstGeom>
          <a:noFill/>
          <a:ln w="15875">
            <a:solidFill>
              <a:schemeClr val="accent1"/>
            </a:solidFill>
          </a:ln>
        </p:spPr>
        <p:txBody>
          <a:bodyPr wrap="square" rtlCol="0">
            <a:spAutoFit/>
          </a:bodyPr>
          <a:lstStyle/>
          <a:p>
            <a:r>
              <a:rPr lang="en-GB" dirty="0" err="1" smtClean="0"/>
              <a:t>Starost</a:t>
            </a:r>
            <a:endParaRPr lang="en-GB" dirty="0" smtClean="0"/>
          </a:p>
          <a:p>
            <a:r>
              <a:rPr lang="en-GB" dirty="0" err="1" smtClean="0"/>
              <a:t>infrastrukture</a:t>
            </a:r>
            <a:r>
              <a:rPr lang="en-GB" dirty="0" smtClean="0">
                <a:effectLst/>
              </a:rPr>
              <a:t> </a:t>
            </a:r>
            <a:endParaRPr lang="en-US" dirty="0"/>
          </a:p>
        </p:txBody>
      </p:sp>
      <p:sp>
        <p:nvSpPr>
          <p:cNvPr id="30" name="TextBox 29"/>
          <p:cNvSpPr txBox="1"/>
          <p:nvPr/>
        </p:nvSpPr>
        <p:spPr>
          <a:xfrm>
            <a:off x="9449679" y="2721054"/>
            <a:ext cx="1823963" cy="646331"/>
          </a:xfrm>
          <a:prstGeom prst="rect">
            <a:avLst/>
          </a:prstGeom>
          <a:noFill/>
          <a:ln w="15875">
            <a:solidFill>
              <a:schemeClr val="accent1"/>
            </a:solidFill>
          </a:ln>
        </p:spPr>
        <p:txBody>
          <a:bodyPr wrap="square" rtlCol="0">
            <a:spAutoFit/>
          </a:bodyPr>
          <a:lstStyle/>
          <a:p>
            <a:r>
              <a:rPr lang="en-GB" dirty="0" err="1" smtClean="0"/>
              <a:t>Prosječna</a:t>
            </a:r>
            <a:endParaRPr lang="en-GB" dirty="0" smtClean="0"/>
          </a:p>
          <a:p>
            <a:r>
              <a:rPr lang="en-GB" dirty="0" err="1"/>
              <a:t>c</a:t>
            </a:r>
            <a:r>
              <a:rPr lang="en-GB" dirty="0" err="1" smtClean="0"/>
              <a:t>ijena</a:t>
            </a:r>
            <a:r>
              <a:rPr lang="en-GB" dirty="0" smtClean="0"/>
              <a:t> </a:t>
            </a:r>
            <a:r>
              <a:rPr lang="en-GB" dirty="0" err="1" smtClean="0"/>
              <a:t>nekretnina</a:t>
            </a:r>
            <a:endParaRPr lang="en-US" dirty="0"/>
          </a:p>
        </p:txBody>
      </p:sp>
      <p:sp>
        <p:nvSpPr>
          <p:cNvPr id="31" name="TextBox 30"/>
          <p:cNvSpPr txBox="1"/>
          <p:nvPr/>
        </p:nvSpPr>
        <p:spPr>
          <a:xfrm>
            <a:off x="9449680" y="3566934"/>
            <a:ext cx="1823963" cy="646331"/>
          </a:xfrm>
          <a:prstGeom prst="rect">
            <a:avLst/>
          </a:prstGeom>
          <a:noFill/>
          <a:ln w="15875">
            <a:solidFill>
              <a:schemeClr val="accent1"/>
            </a:solidFill>
          </a:ln>
        </p:spPr>
        <p:txBody>
          <a:bodyPr wrap="square" rtlCol="0">
            <a:spAutoFit/>
          </a:bodyPr>
          <a:lstStyle/>
          <a:p>
            <a:r>
              <a:rPr lang="en-GB" dirty="0" err="1" smtClean="0"/>
              <a:t>Osjećaj</a:t>
            </a:r>
            <a:r>
              <a:rPr lang="en-GB" dirty="0" smtClean="0"/>
              <a:t> </a:t>
            </a:r>
            <a:r>
              <a:rPr lang="en-GB" dirty="0" err="1" smtClean="0"/>
              <a:t>pripadnosti</a:t>
            </a:r>
            <a:endParaRPr lang="en-US" dirty="0"/>
          </a:p>
        </p:txBody>
      </p:sp>
      <p:sp>
        <p:nvSpPr>
          <p:cNvPr id="32" name="TextBox 31"/>
          <p:cNvSpPr txBox="1"/>
          <p:nvPr/>
        </p:nvSpPr>
        <p:spPr>
          <a:xfrm>
            <a:off x="9449680" y="4426679"/>
            <a:ext cx="1779720" cy="646331"/>
          </a:xfrm>
          <a:prstGeom prst="rect">
            <a:avLst/>
          </a:prstGeom>
          <a:noFill/>
          <a:ln w="15875">
            <a:solidFill>
              <a:schemeClr val="accent1"/>
            </a:solidFill>
          </a:ln>
        </p:spPr>
        <p:txBody>
          <a:bodyPr wrap="square" rtlCol="0">
            <a:spAutoFit/>
          </a:bodyPr>
          <a:lstStyle/>
          <a:p>
            <a:r>
              <a:rPr lang="en-GB" dirty="0" err="1" smtClean="0"/>
              <a:t>Građanska</a:t>
            </a:r>
            <a:r>
              <a:rPr lang="en-GB" dirty="0" smtClean="0"/>
              <a:t> </a:t>
            </a:r>
          </a:p>
          <a:p>
            <a:r>
              <a:rPr lang="en-GB" dirty="0" err="1" smtClean="0"/>
              <a:t>participacija</a:t>
            </a:r>
            <a:endParaRPr lang="en-US" dirty="0"/>
          </a:p>
        </p:txBody>
      </p:sp>
      <p:sp>
        <p:nvSpPr>
          <p:cNvPr id="33" name="TextBox 32"/>
          <p:cNvSpPr txBox="1"/>
          <p:nvPr/>
        </p:nvSpPr>
        <p:spPr>
          <a:xfrm>
            <a:off x="9449680" y="5288158"/>
            <a:ext cx="1777732" cy="646331"/>
          </a:xfrm>
          <a:prstGeom prst="rect">
            <a:avLst/>
          </a:prstGeom>
          <a:noFill/>
          <a:ln w="15875">
            <a:solidFill>
              <a:schemeClr val="accent1"/>
            </a:solidFill>
          </a:ln>
        </p:spPr>
        <p:txBody>
          <a:bodyPr wrap="square" rtlCol="0">
            <a:spAutoFit/>
          </a:bodyPr>
          <a:lstStyle/>
          <a:p>
            <a:r>
              <a:rPr lang="en-GB" dirty="0" err="1" smtClean="0"/>
              <a:t>Broj</a:t>
            </a:r>
            <a:r>
              <a:rPr lang="en-GB" dirty="0" smtClean="0"/>
              <a:t> </a:t>
            </a:r>
            <a:r>
              <a:rPr lang="en-GB" dirty="0" err="1" smtClean="0"/>
              <a:t>bolnica</a:t>
            </a:r>
            <a:r>
              <a:rPr lang="en-GB" dirty="0" smtClean="0"/>
              <a:t> </a:t>
            </a:r>
            <a:r>
              <a:rPr lang="en-GB" dirty="0" err="1" smtClean="0"/>
              <a:t>i</a:t>
            </a:r>
            <a:r>
              <a:rPr lang="en-GB" dirty="0" smtClean="0"/>
              <a:t> </a:t>
            </a:r>
            <a:r>
              <a:rPr lang="en-GB" dirty="0" err="1" smtClean="0"/>
              <a:t>kreveta</a:t>
            </a:r>
            <a:endParaRPr lang="en-US" dirty="0"/>
          </a:p>
        </p:txBody>
      </p:sp>
      <p:pic>
        <p:nvPicPr>
          <p:cNvPr id="38" name="Picture 37"/>
          <p:cNvPicPr>
            <a:picLocks noChangeAspect="1"/>
          </p:cNvPicPr>
          <p:nvPr/>
        </p:nvPicPr>
        <p:blipFill>
          <a:blip r:embed="rId2"/>
          <a:stretch>
            <a:fillRect/>
          </a:stretch>
        </p:blipFill>
        <p:spPr>
          <a:xfrm>
            <a:off x="11015663" y="15021"/>
            <a:ext cx="1176336" cy="2170196"/>
          </a:xfrm>
          <a:prstGeom prst="rect">
            <a:avLst/>
          </a:prstGeom>
        </p:spPr>
      </p:pic>
    </p:spTree>
    <p:extLst>
      <p:ext uri="{BB962C8B-B14F-4D97-AF65-F5344CB8AC3E}">
        <p14:creationId xmlns:p14="http://schemas.microsoft.com/office/powerpoint/2010/main" val="66727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0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2500"/>
                            </p:stCondLst>
                            <p:childTnLst>
                              <p:par>
                                <p:cTn id="10" presetID="2" presetClass="entr" presetSubtype="4" fill="hold" grpId="0" nodeType="afterEffect">
                                  <p:stCondLst>
                                    <p:cond delay="200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5000"/>
                            </p:stCondLst>
                            <p:childTnLst>
                              <p:par>
                                <p:cTn id="15" presetID="2" presetClass="entr" presetSubtype="4" fill="hold" grpId="0" nodeType="afterEffect">
                                  <p:stCondLst>
                                    <p:cond delay="200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par>
                          <p:cTn id="19" fill="hold">
                            <p:stCondLst>
                              <p:cond delay="7500"/>
                            </p:stCondLst>
                            <p:childTnLst>
                              <p:par>
                                <p:cTn id="20" presetID="2" presetClass="entr" presetSubtype="4" fill="hold" grpId="0" nodeType="afterEffect">
                                  <p:stCondLst>
                                    <p:cond delay="200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10000"/>
                            </p:stCondLst>
                            <p:childTnLst>
                              <p:par>
                                <p:cTn id="25" presetID="2" presetClass="entr" presetSubtype="4" fill="hold" grpId="0" nodeType="afterEffect">
                                  <p:stCondLst>
                                    <p:cond delay="20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par>
                          <p:cTn id="29" fill="hold">
                            <p:stCondLst>
                              <p:cond delay="12500"/>
                            </p:stCondLst>
                            <p:childTnLst>
                              <p:par>
                                <p:cTn id="30" presetID="2" presetClass="entr" presetSubtype="4" fill="hold" grpId="0" nodeType="afterEffect">
                                  <p:stCondLst>
                                    <p:cond delay="200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par>
                          <p:cTn id="34" fill="hold">
                            <p:stCondLst>
                              <p:cond delay="15000"/>
                            </p:stCondLst>
                            <p:childTnLst>
                              <p:par>
                                <p:cTn id="35" presetID="2" presetClass="entr" presetSubtype="4" fill="hold" grpId="0" nodeType="afterEffect">
                                  <p:stCondLst>
                                    <p:cond delay="200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par>
                          <p:cTn id="39" fill="hold">
                            <p:stCondLst>
                              <p:cond delay="17500"/>
                            </p:stCondLst>
                            <p:childTnLst>
                              <p:par>
                                <p:cTn id="40" presetID="2" presetClass="entr" presetSubtype="4" fill="hold" grpId="0" nodeType="afterEffect">
                                  <p:stCondLst>
                                    <p:cond delay="200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childTnLst>
                          </p:cTn>
                        </p:par>
                        <p:par>
                          <p:cTn id="44" fill="hold">
                            <p:stCondLst>
                              <p:cond delay="20000"/>
                            </p:stCondLst>
                            <p:childTnLst>
                              <p:par>
                                <p:cTn id="45" presetID="2" presetClass="entr" presetSubtype="4" fill="hold" grpId="0" nodeType="afterEffect">
                                  <p:stCondLst>
                                    <p:cond delay="200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par>
                          <p:cTn id="49" fill="hold">
                            <p:stCondLst>
                              <p:cond delay="22500"/>
                            </p:stCondLst>
                            <p:childTnLst>
                              <p:par>
                                <p:cTn id="50" presetID="2" presetClass="entr" presetSubtype="4" fill="hold" grpId="0" nodeType="afterEffect">
                                  <p:stCondLst>
                                    <p:cond delay="200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ppt_x"/>
                                          </p:val>
                                        </p:tav>
                                        <p:tav tm="100000">
                                          <p:val>
                                            <p:strVal val="#ppt_x"/>
                                          </p:val>
                                        </p:tav>
                                      </p:tavLst>
                                    </p:anim>
                                    <p:anim calcmode="lin" valueType="num">
                                      <p:cBhvr additive="base">
                                        <p:cTn id="53" dur="500" fill="hold"/>
                                        <p:tgtEl>
                                          <p:spTgt spid="11"/>
                                        </p:tgtEl>
                                        <p:attrNameLst>
                                          <p:attrName>ppt_y</p:attrName>
                                        </p:attrNameLst>
                                      </p:cBhvr>
                                      <p:tavLst>
                                        <p:tav tm="0">
                                          <p:val>
                                            <p:strVal val="1+#ppt_h/2"/>
                                          </p:val>
                                        </p:tav>
                                        <p:tav tm="100000">
                                          <p:val>
                                            <p:strVal val="#ppt_y"/>
                                          </p:val>
                                        </p:tav>
                                      </p:tavLst>
                                    </p:anim>
                                  </p:childTnLst>
                                </p:cTn>
                              </p:par>
                            </p:childTnLst>
                          </p:cTn>
                        </p:par>
                        <p:par>
                          <p:cTn id="54" fill="hold">
                            <p:stCondLst>
                              <p:cond delay="25000"/>
                            </p:stCondLst>
                            <p:childTnLst>
                              <p:par>
                                <p:cTn id="55" presetID="2" presetClass="entr" presetSubtype="4" fill="hold" grpId="0" nodeType="afterEffect">
                                  <p:stCondLst>
                                    <p:cond delay="200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ppt_x"/>
                                          </p:val>
                                        </p:tav>
                                        <p:tav tm="100000">
                                          <p:val>
                                            <p:strVal val="#ppt_x"/>
                                          </p:val>
                                        </p:tav>
                                      </p:tavLst>
                                    </p:anim>
                                    <p:anim calcmode="lin" valueType="num">
                                      <p:cBhvr additive="base">
                                        <p:cTn id="58" dur="500" fill="hold"/>
                                        <p:tgtEl>
                                          <p:spTgt spid="23"/>
                                        </p:tgtEl>
                                        <p:attrNameLst>
                                          <p:attrName>ppt_y</p:attrName>
                                        </p:attrNameLst>
                                      </p:cBhvr>
                                      <p:tavLst>
                                        <p:tav tm="0">
                                          <p:val>
                                            <p:strVal val="1+#ppt_h/2"/>
                                          </p:val>
                                        </p:tav>
                                        <p:tav tm="100000">
                                          <p:val>
                                            <p:strVal val="#ppt_y"/>
                                          </p:val>
                                        </p:tav>
                                      </p:tavLst>
                                    </p:anim>
                                  </p:childTnLst>
                                </p:cTn>
                              </p:par>
                            </p:childTnLst>
                          </p:cTn>
                        </p:par>
                        <p:par>
                          <p:cTn id="59" fill="hold">
                            <p:stCondLst>
                              <p:cond delay="27500"/>
                            </p:stCondLst>
                            <p:childTnLst>
                              <p:par>
                                <p:cTn id="60" presetID="2" presetClass="entr" presetSubtype="4" fill="hold" grpId="0" nodeType="afterEffect">
                                  <p:stCondLst>
                                    <p:cond delay="200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500" fill="hold"/>
                                        <p:tgtEl>
                                          <p:spTgt spid="12"/>
                                        </p:tgtEl>
                                        <p:attrNameLst>
                                          <p:attrName>ppt_x</p:attrName>
                                        </p:attrNameLst>
                                      </p:cBhvr>
                                      <p:tavLst>
                                        <p:tav tm="0">
                                          <p:val>
                                            <p:strVal val="#ppt_x"/>
                                          </p:val>
                                        </p:tav>
                                        <p:tav tm="100000">
                                          <p:val>
                                            <p:strVal val="#ppt_x"/>
                                          </p:val>
                                        </p:tav>
                                      </p:tavLst>
                                    </p:anim>
                                    <p:anim calcmode="lin" valueType="num">
                                      <p:cBhvr additive="base">
                                        <p:cTn id="63" dur="500" fill="hold"/>
                                        <p:tgtEl>
                                          <p:spTgt spid="12"/>
                                        </p:tgtEl>
                                        <p:attrNameLst>
                                          <p:attrName>ppt_y</p:attrName>
                                        </p:attrNameLst>
                                      </p:cBhvr>
                                      <p:tavLst>
                                        <p:tav tm="0">
                                          <p:val>
                                            <p:strVal val="1+#ppt_h/2"/>
                                          </p:val>
                                        </p:tav>
                                        <p:tav tm="100000">
                                          <p:val>
                                            <p:strVal val="#ppt_y"/>
                                          </p:val>
                                        </p:tav>
                                      </p:tavLst>
                                    </p:anim>
                                  </p:childTnLst>
                                </p:cTn>
                              </p:par>
                            </p:childTnLst>
                          </p:cTn>
                        </p:par>
                        <p:par>
                          <p:cTn id="64" fill="hold">
                            <p:stCondLst>
                              <p:cond delay="30000"/>
                            </p:stCondLst>
                            <p:childTnLst>
                              <p:par>
                                <p:cTn id="65" presetID="2" presetClass="entr" presetSubtype="4" fill="hold" grpId="0" nodeType="afterEffect">
                                  <p:stCondLst>
                                    <p:cond delay="200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par>
                          <p:cTn id="69" fill="hold">
                            <p:stCondLst>
                              <p:cond delay="32500"/>
                            </p:stCondLst>
                            <p:childTnLst>
                              <p:par>
                                <p:cTn id="70" presetID="2" presetClass="entr" presetSubtype="4" fill="hold" grpId="0" nodeType="afterEffect">
                                  <p:stCondLst>
                                    <p:cond delay="2000"/>
                                  </p:stCondLst>
                                  <p:childTnLst>
                                    <p:set>
                                      <p:cBhvr>
                                        <p:cTn id="71" dur="1" fill="hold">
                                          <p:stCondLst>
                                            <p:cond delay="0"/>
                                          </p:stCondLst>
                                        </p:cTn>
                                        <p:tgtEl>
                                          <p:spTgt spid="24"/>
                                        </p:tgtEl>
                                        <p:attrNameLst>
                                          <p:attrName>style.visibility</p:attrName>
                                        </p:attrNameLst>
                                      </p:cBhvr>
                                      <p:to>
                                        <p:strVal val="visible"/>
                                      </p:to>
                                    </p:set>
                                    <p:anim calcmode="lin" valueType="num">
                                      <p:cBhvr additive="base">
                                        <p:cTn id="72" dur="500" fill="hold"/>
                                        <p:tgtEl>
                                          <p:spTgt spid="24"/>
                                        </p:tgtEl>
                                        <p:attrNameLst>
                                          <p:attrName>ppt_x</p:attrName>
                                        </p:attrNameLst>
                                      </p:cBhvr>
                                      <p:tavLst>
                                        <p:tav tm="0">
                                          <p:val>
                                            <p:strVal val="#ppt_x"/>
                                          </p:val>
                                        </p:tav>
                                        <p:tav tm="100000">
                                          <p:val>
                                            <p:strVal val="#ppt_x"/>
                                          </p:val>
                                        </p:tav>
                                      </p:tavLst>
                                    </p:anim>
                                    <p:anim calcmode="lin" valueType="num">
                                      <p:cBhvr additive="base">
                                        <p:cTn id="73" dur="500" fill="hold"/>
                                        <p:tgtEl>
                                          <p:spTgt spid="24"/>
                                        </p:tgtEl>
                                        <p:attrNameLst>
                                          <p:attrName>ppt_y</p:attrName>
                                        </p:attrNameLst>
                                      </p:cBhvr>
                                      <p:tavLst>
                                        <p:tav tm="0">
                                          <p:val>
                                            <p:strVal val="1+#ppt_h/2"/>
                                          </p:val>
                                        </p:tav>
                                        <p:tav tm="100000">
                                          <p:val>
                                            <p:strVal val="#ppt_y"/>
                                          </p:val>
                                        </p:tav>
                                      </p:tavLst>
                                    </p:anim>
                                  </p:childTnLst>
                                </p:cTn>
                              </p:par>
                            </p:childTnLst>
                          </p:cTn>
                        </p:par>
                        <p:par>
                          <p:cTn id="74" fill="hold">
                            <p:stCondLst>
                              <p:cond delay="35000"/>
                            </p:stCondLst>
                            <p:childTnLst>
                              <p:par>
                                <p:cTn id="75" presetID="2" presetClass="entr" presetSubtype="4" fill="hold" grpId="0" nodeType="afterEffect">
                                  <p:stCondLst>
                                    <p:cond delay="200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500" fill="hold"/>
                                        <p:tgtEl>
                                          <p:spTgt spid="27"/>
                                        </p:tgtEl>
                                        <p:attrNameLst>
                                          <p:attrName>ppt_x</p:attrName>
                                        </p:attrNameLst>
                                      </p:cBhvr>
                                      <p:tavLst>
                                        <p:tav tm="0">
                                          <p:val>
                                            <p:strVal val="#ppt_x"/>
                                          </p:val>
                                        </p:tav>
                                        <p:tav tm="100000">
                                          <p:val>
                                            <p:strVal val="#ppt_x"/>
                                          </p:val>
                                        </p:tav>
                                      </p:tavLst>
                                    </p:anim>
                                    <p:anim calcmode="lin" valueType="num">
                                      <p:cBhvr additive="base">
                                        <p:cTn id="78" dur="500" fill="hold"/>
                                        <p:tgtEl>
                                          <p:spTgt spid="27"/>
                                        </p:tgtEl>
                                        <p:attrNameLst>
                                          <p:attrName>ppt_y</p:attrName>
                                        </p:attrNameLst>
                                      </p:cBhvr>
                                      <p:tavLst>
                                        <p:tav tm="0">
                                          <p:val>
                                            <p:strVal val="1+#ppt_h/2"/>
                                          </p:val>
                                        </p:tav>
                                        <p:tav tm="100000">
                                          <p:val>
                                            <p:strVal val="#ppt_y"/>
                                          </p:val>
                                        </p:tav>
                                      </p:tavLst>
                                    </p:anim>
                                  </p:childTnLst>
                                </p:cTn>
                              </p:par>
                            </p:childTnLst>
                          </p:cTn>
                        </p:par>
                        <p:par>
                          <p:cTn id="79" fill="hold">
                            <p:stCondLst>
                              <p:cond delay="37500"/>
                            </p:stCondLst>
                            <p:childTnLst>
                              <p:par>
                                <p:cTn id="80" presetID="2" presetClass="entr" presetSubtype="4" fill="hold" grpId="0" nodeType="afterEffect">
                                  <p:stCondLst>
                                    <p:cond delay="2000"/>
                                  </p:stCondLst>
                                  <p:childTnLst>
                                    <p:set>
                                      <p:cBhvr>
                                        <p:cTn id="81" dur="1" fill="hold">
                                          <p:stCondLst>
                                            <p:cond delay="0"/>
                                          </p:stCondLst>
                                        </p:cTn>
                                        <p:tgtEl>
                                          <p:spTgt spid="31"/>
                                        </p:tgtEl>
                                        <p:attrNameLst>
                                          <p:attrName>style.visibility</p:attrName>
                                        </p:attrNameLst>
                                      </p:cBhvr>
                                      <p:to>
                                        <p:strVal val="visible"/>
                                      </p:to>
                                    </p:set>
                                    <p:anim calcmode="lin" valueType="num">
                                      <p:cBhvr additive="base">
                                        <p:cTn id="82" dur="500" fill="hold"/>
                                        <p:tgtEl>
                                          <p:spTgt spid="31"/>
                                        </p:tgtEl>
                                        <p:attrNameLst>
                                          <p:attrName>ppt_x</p:attrName>
                                        </p:attrNameLst>
                                      </p:cBhvr>
                                      <p:tavLst>
                                        <p:tav tm="0">
                                          <p:val>
                                            <p:strVal val="#ppt_x"/>
                                          </p:val>
                                        </p:tav>
                                        <p:tav tm="100000">
                                          <p:val>
                                            <p:strVal val="#ppt_x"/>
                                          </p:val>
                                        </p:tav>
                                      </p:tavLst>
                                    </p:anim>
                                    <p:anim calcmode="lin" valueType="num">
                                      <p:cBhvr additive="base">
                                        <p:cTn id="83" dur="500" fill="hold"/>
                                        <p:tgtEl>
                                          <p:spTgt spid="31"/>
                                        </p:tgtEl>
                                        <p:attrNameLst>
                                          <p:attrName>ppt_y</p:attrName>
                                        </p:attrNameLst>
                                      </p:cBhvr>
                                      <p:tavLst>
                                        <p:tav tm="0">
                                          <p:val>
                                            <p:strVal val="1+#ppt_h/2"/>
                                          </p:val>
                                        </p:tav>
                                        <p:tav tm="100000">
                                          <p:val>
                                            <p:strVal val="#ppt_y"/>
                                          </p:val>
                                        </p:tav>
                                      </p:tavLst>
                                    </p:anim>
                                  </p:childTnLst>
                                </p:cTn>
                              </p:par>
                            </p:childTnLst>
                          </p:cTn>
                        </p:par>
                        <p:par>
                          <p:cTn id="84" fill="hold">
                            <p:stCondLst>
                              <p:cond delay="40000"/>
                            </p:stCondLst>
                            <p:childTnLst>
                              <p:par>
                                <p:cTn id="85" presetID="2" presetClass="entr" presetSubtype="4" fill="hold" grpId="0" nodeType="afterEffect">
                                  <p:stCondLst>
                                    <p:cond delay="2000"/>
                                  </p:stCondLst>
                                  <p:childTnLst>
                                    <p:set>
                                      <p:cBhvr>
                                        <p:cTn id="86" dur="1" fill="hold">
                                          <p:stCondLst>
                                            <p:cond delay="0"/>
                                          </p:stCondLst>
                                        </p:cTn>
                                        <p:tgtEl>
                                          <p:spTgt spid="33"/>
                                        </p:tgtEl>
                                        <p:attrNameLst>
                                          <p:attrName>style.visibility</p:attrName>
                                        </p:attrNameLst>
                                      </p:cBhvr>
                                      <p:to>
                                        <p:strVal val="visible"/>
                                      </p:to>
                                    </p:set>
                                    <p:anim calcmode="lin" valueType="num">
                                      <p:cBhvr additive="base">
                                        <p:cTn id="87" dur="500" fill="hold"/>
                                        <p:tgtEl>
                                          <p:spTgt spid="33"/>
                                        </p:tgtEl>
                                        <p:attrNameLst>
                                          <p:attrName>ppt_x</p:attrName>
                                        </p:attrNameLst>
                                      </p:cBhvr>
                                      <p:tavLst>
                                        <p:tav tm="0">
                                          <p:val>
                                            <p:strVal val="#ppt_x"/>
                                          </p:val>
                                        </p:tav>
                                        <p:tav tm="100000">
                                          <p:val>
                                            <p:strVal val="#ppt_x"/>
                                          </p:val>
                                        </p:tav>
                                      </p:tavLst>
                                    </p:anim>
                                    <p:anim calcmode="lin" valueType="num">
                                      <p:cBhvr additive="base">
                                        <p:cTn id="88" dur="500" fill="hold"/>
                                        <p:tgtEl>
                                          <p:spTgt spid="33"/>
                                        </p:tgtEl>
                                        <p:attrNameLst>
                                          <p:attrName>ppt_y</p:attrName>
                                        </p:attrNameLst>
                                      </p:cBhvr>
                                      <p:tavLst>
                                        <p:tav tm="0">
                                          <p:val>
                                            <p:strVal val="1+#ppt_h/2"/>
                                          </p:val>
                                        </p:tav>
                                        <p:tav tm="100000">
                                          <p:val>
                                            <p:strVal val="#ppt_y"/>
                                          </p:val>
                                        </p:tav>
                                      </p:tavLst>
                                    </p:anim>
                                  </p:childTnLst>
                                </p:cTn>
                              </p:par>
                            </p:childTnLst>
                          </p:cTn>
                        </p:par>
                        <p:par>
                          <p:cTn id="89" fill="hold">
                            <p:stCondLst>
                              <p:cond delay="42500"/>
                            </p:stCondLst>
                            <p:childTnLst>
                              <p:par>
                                <p:cTn id="90" presetID="2" presetClass="entr" presetSubtype="4" fill="hold" grpId="0" nodeType="afterEffect">
                                  <p:stCondLst>
                                    <p:cond delay="2000"/>
                                  </p:stCondLst>
                                  <p:childTnLst>
                                    <p:set>
                                      <p:cBhvr>
                                        <p:cTn id="91" dur="1" fill="hold">
                                          <p:stCondLst>
                                            <p:cond delay="0"/>
                                          </p:stCondLst>
                                        </p:cTn>
                                        <p:tgtEl>
                                          <p:spTgt spid="15"/>
                                        </p:tgtEl>
                                        <p:attrNameLst>
                                          <p:attrName>style.visibility</p:attrName>
                                        </p:attrNameLst>
                                      </p:cBhvr>
                                      <p:to>
                                        <p:strVal val="visible"/>
                                      </p:to>
                                    </p:set>
                                    <p:anim calcmode="lin" valueType="num">
                                      <p:cBhvr additive="base">
                                        <p:cTn id="92" dur="500" fill="hold"/>
                                        <p:tgtEl>
                                          <p:spTgt spid="15"/>
                                        </p:tgtEl>
                                        <p:attrNameLst>
                                          <p:attrName>ppt_x</p:attrName>
                                        </p:attrNameLst>
                                      </p:cBhvr>
                                      <p:tavLst>
                                        <p:tav tm="0">
                                          <p:val>
                                            <p:strVal val="#ppt_x"/>
                                          </p:val>
                                        </p:tav>
                                        <p:tav tm="100000">
                                          <p:val>
                                            <p:strVal val="#ppt_x"/>
                                          </p:val>
                                        </p:tav>
                                      </p:tavLst>
                                    </p:anim>
                                    <p:anim calcmode="lin" valueType="num">
                                      <p:cBhvr additive="base">
                                        <p:cTn id="93" dur="500" fill="hold"/>
                                        <p:tgtEl>
                                          <p:spTgt spid="15"/>
                                        </p:tgtEl>
                                        <p:attrNameLst>
                                          <p:attrName>ppt_y</p:attrName>
                                        </p:attrNameLst>
                                      </p:cBhvr>
                                      <p:tavLst>
                                        <p:tav tm="0">
                                          <p:val>
                                            <p:strVal val="1+#ppt_h/2"/>
                                          </p:val>
                                        </p:tav>
                                        <p:tav tm="100000">
                                          <p:val>
                                            <p:strVal val="#ppt_y"/>
                                          </p:val>
                                        </p:tav>
                                      </p:tavLst>
                                    </p:anim>
                                  </p:childTnLst>
                                </p:cTn>
                              </p:par>
                            </p:childTnLst>
                          </p:cTn>
                        </p:par>
                        <p:par>
                          <p:cTn id="94" fill="hold">
                            <p:stCondLst>
                              <p:cond delay="45000"/>
                            </p:stCondLst>
                            <p:childTnLst>
                              <p:par>
                                <p:cTn id="95" presetID="2" presetClass="entr" presetSubtype="4" fill="hold" grpId="0" nodeType="afterEffect">
                                  <p:stCondLst>
                                    <p:cond delay="2000"/>
                                  </p:stCondLst>
                                  <p:childTnLst>
                                    <p:set>
                                      <p:cBhvr>
                                        <p:cTn id="96" dur="1" fill="hold">
                                          <p:stCondLst>
                                            <p:cond delay="0"/>
                                          </p:stCondLst>
                                        </p:cTn>
                                        <p:tgtEl>
                                          <p:spTgt spid="32"/>
                                        </p:tgtEl>
                                        <p:attrNameLst>
                                          <p:attrName>style.visibility</p:attrName>
                                        </p:attrNameLst>
                                      </p:cBhvr>
                                      <p:to>
                                        <p:strVal val="visible"/>
                                      </p:to>
                                    </p:set>
                                    <p:anim calcmode="lin" valueType="num">
                                      <p:cBhvr additive="base">
                                        <p:cTn id="97" dur="500" fill="hold"/>
                                        <p:tgtEl>
                                          <p:spTgt spid="32"/>
                                        </p:tgtEl>
                                        <p:attrNameLst>
                                          <p:attrName>ppt_x</p:attrName>
                                        </p:attrNameLst>
                                      </p:cBhvr>
                                      <p:tavLst>
                                        <p:tav tm="0">
                                          <p:val>
                                            <p:strVal val="#ppt_x"/>
                                          </p:val>
                                        </p:tav>
                                        <p:tav tm="100000">
                                          <p:val>
                                            <p:strVal val="#ppt_x"/>
                                          </p:val>
                                        </p:tav>
                                      </p:tavLst>
                                    </p:anim>
                                    <p:anim calcmode="lin" valueType="num">
                                      <p:cBhvr additive="base">
                                        <p:cTn id="98" dur="500" fill="hold"/>
                                        <p:tgtEl>
                                          <p:spTgt spid="32"/>
                                        </p:tgtEl>
                                        <p:attrNameLst>
                                          <p:attrName>ppt_y</p:attrName>
                                        </p:attrNameLst>
                                      </p:cBhvr>
                                      <p:tavLst>
                                        <p:tav tm="0">
                                          <p:val>
                                            <p:strVal val="1+#ppt_h/2"/>
                                          </p:val>
                                        </p:tav>
                                        <p:tav tm="100000">
                                          <p:val>
                                            <p:strVal val="#ppt_y"/>
                                          </p:val>
                                        </p:tav>
                                      </p:tavLst>
                                    </p:anim>
                                  </p:childTnLst>
                                </p:cTn>
                              </p:par>
                            </p:childTnLst>
                          </p:cTn>
                        </p:par>
                        <p:par>
                          <p:cTn id="99" fill="hold">
                            <p:stCondLst>
                              <p:cond delay="47500"/>
                            </p:stCondLst>
                            <p:childTnLst>
                              <p:par>
                                <p:cTn id="100" presetID="2" presetClass="entr" presetSubtype="4" fill="hold" grpId="0" nodeType="afterEffect">
                                  <p:stCondLst>
                                    <p:cond delay="2000"/>
                                  </p:stCondLst>
                                  <p:childTnLst>
                                    <p:set>
                                      <p:cBhvr>
                                        <p:cTn id="101" dur="1" fill="hold">
                                          <p:stCondLst>
                                            <p:cond delay="0"/>
                                          </p:stCondLst>
                                        </p:cTn>
                                        <p:tgtEl>
                                          <p:spTgt spid="13"/>
                                        </p:tgtEl>
                                        <p:attrNameLst>
                                          <p:attrName>style.visibility</p:attrName>
                                        </p:attrNameLst>
                                      </p:cBhvr>
                                      <p:to>
                                        <p:strVal val="visible"/>
                                      </p:to>
                                    </p:set>
                                    <p:anim calcmode="lin" valueType="num">
                                      <p:cBhvr additive="base">
                                        <p:cTn id="102" dur="500" fill="hold"/>
                                        <p:tgtEl>
                                          <p:spTgt spid="13"/>
                                        </p:tgtEl>
                                        <p:attrNameLst>
                                          <p:attrName>ppt_x</p:attrName>
                                        </p:attrNameLst>
                                      </p:cBhvr>
                                      <p:tavLst>
                                        <p:tav tm="0">
                                          <p:val>
                                            <p:strVal val="#ppt_x"/>
                                          </p:val>
                                        </p:tav>
                                        <p:tav tm="100000">
                                          <p:val>
                                            <p:strVal val="#ppt_x"/>
                                          </p:val>
                                        </p:tav>
                                      </p:tavLst>
                                    </p:anim>
                                    <p:anim calcmode="lin" valueType="num">
                                      <p:cBhvr additive="base">
                                        <p:cTn id="103" dur="500" fill="hold"/>
                                        <p:tgtEl>
                                          <p:spTgt spid="13"/>
                                        </p:tgtEl>
                                        <p:attrNameLst>
                                          <p:attrName>ppt_y</p:attrName>
                                        </p:attrNameLst>
                                      </p:cBhvr>
                                      <p:tavLst>
                                        <p:tav tm="0">
                                          <p:val>
                                            <p:strVal val="1+#ppt_h/2"/>
                                          </p:val>
                                        </p:tav>
                                        <p:tav tm="100000">
                                          <p:val>
                                            <p:strVal val="#ppt_y"/>
                                          </p:val>
                                        </p:tav>
                                      </p:tavLst>
                                    </p:anim>
                                  </p:childTnLst>
                                </p:cTn>
                              </p:par>
                            </p:childTnLst>
                          </p:cTn>
                        </p:par>
                        <p:par>
                          <p:cTn id="104" fill="hold">
                            <p:stCondLst>
                              <p:cond delay="50000"/>
                            </p:stCondLst>
                            <p:childTnLst>
                              <p:par>
                                <p:cTn id="105" presetID="2" presetClass="entr" presetSubtype="4" fill="hold" grpId="0" nodeType="afterEffect">
                                  <p:stCondLst>
                                    <p:cond delay="2000"/>
                                  </p:stCondLst>
                                  <p:childTnLst>
                                    <p:set>
                                      <p:cBhvr>
                                        <p:cTn id="106" dur="1" fill="hold">
                                          <p:stCondLst>
                                            <p:cond delay="0"/>
                                          </p:stCondLst>
                                        </p:cTn>
                                        <p:tgtEl>
                                          <p:spTgt spid="29"/>
                                        </p:tgtEl>
                                        <p:attrNameLst>
                                          <p:attrName>style.visibility</p:attrName>
                                        </p:attrNameLst>
                                      </p:cBhvr>
                                      <p:to>
                                        <p:strVal val="visible"/>
                                      </p:to>
                                    </p:set>
                                    <p:anim calcmode="lin" valueType="num">
                                      <p:cBhvr additive="base">
                                        <p:cTn id="107" dur="500" fill="hold"/>
                                        <p:tgtEl>
                                          <p:spTgt spid="29"/>
                                        </p:tgtEl>
                                        <p:attrNameLst>
                                          <p:attrName>ppt_x</p:attrName>
                                        </p:attrNameLst>
                                      </p:cBhvr>
                                      <p:tavLst>
                                        <p:tav tm="0">
                                          <p:val>
                                            <p:strVal val="#ppt_x"/>
                                          </p:val>
                                        </p:tav>
                                        <p:tav tm="100000">
                                          <p:val>
                                            <p:strVal val="#ppt_x"/>
                                          </p:val>
                                        </p:tav>
                                      </p:tavLst>
                                    </p:anim>
                                    <p:anim calcmode="lin" valueType="num">
                                      <p:cBhvr additive="base">
                                        <p:cTn id="108" dur="500" fill="hold"/>
                                        <p:tgtEl>
                                          <p:spTgt spid="29"/>
                                        </p:tgtEl>
                                        <p:attrNameLst>
                                          <p:attrName>ppt_y</p:attrName>
                                        </p:attrNameLst>
                                      </p:cBhvr>
                                      <p:tavLst>
                                        <p:tav tm="0">
                                          <p:val>
                                            <p:strVal val="1+#ppt_h/2"/>
                                          </p:val>
                                        </p:tav>
                                        <p:tav tm="100000">
                                          <p:val>
                                            <p:strVal val="#ppt_y"/>
                                          </p:val>
                                        </p:tav>
                                      </p:tavLst>
                                    </p:anim>
                                  </p:childTnLst>
                                </p:cTn>
                              </p:par>
                            </p:childTnLst>
                          </p:cTn>
                        </p:par>
                        <p:par>
                          <p:cTn id="109" fill="hold">
                            <p:stCondLst>
                              <p:cond delay="52500"/>
                            </p:stCondLst>
                            <p:childTnLst>
                              <p:par>
                                <p:cTn id="110" presetID="2" presetClass="entr" presetSubtype="4" fill="hold" grpId="0" nodeType="afterEffect">
                                  <p:stCondLst>
                                    <p:cond delay="2000"/>
                                  </p:stCondLst>
                                  <p:childTnLst>
                                    <p:set>
                                      <p:cBhvr>
                                        <p:cTn id="111" dur="1" fill="hold">
                                          <p:stCondLst>
                                            <p:cond delay="0"/>
                                          </p:stCondLst>
                                        </p:cTn>
                                        <p:tgtEl>
                                          <p:spTgt spid="25"/>
                                        </p:tgtEl>
                                        <p:attrNameLst>
                                          <p:attrName>style.visibility</p:attrName>
                                        </p:attrNameLst>
                                      </p:cBhvr>
                                      <p:to>
                                        <p:strVal val="visible"/>
                                      </p:to>
                                    </p:set>
                                    <p:anim calcmode="lin" valueType="num">
                                      <p:cBhvr additive="base">
                                        <p:cTn id="112" dur="500" fill="hold"/>
                                        <p:tgtEl>
                                          <p:spTgt spid="25"/>
                                        </p:tgtEl>
                                        <p:attrNameLst>
                                          <p:attrName>ppt_x</p:attrName>
                                        </p:attrNameLst>
                                      </p:cBhvr>
                                      <p:tavLst>
                                        <p:tav tm="0">
                                          <p:val>
                                            <p:strVal val="#ppt_x"/>
                                          </p:val>
                                        </p:tav>
                                        <p:tav tm="100000">
                                          <p:val>
                                            <p:strVal val="#ppt_x"/>
                                          </p:val>
                                        </p:tav>
                                      </p:tavLst>
                                    </p:anim>
                                    <p:anim calcmode="lin" valueType="num">
                                      <p:cBhvr additive="base">
                                        <p:cTn id="113" dur="500" fill="hold"/>
                                        <p:tgtEl>
                                          <p:spTgt spid="25"/>
                                        </p:tgtEl>
                                        <p:attrNameLst>
                                          <p:attrName>ppt_y</p:attrName>
                                        </p:attrNameLst>
                                      </p:cBhvr>
                                      <p:tavLst>
                                        <p:tav tm="0">
                                          <p:val>
                                            <p:strVal val="1+#ppt_h/2"/>
                                          </p:val>
                                        </p:tav>
                                        <p:tav tm="100000">
                                          <p:val>
                                            <p:strVal val="#ppt_y"/>
                                          </p:val>
                                        </p:tav>
                                      </p:tavLst>
                                    </p:anim>
                                  </p:childTnLst>
                                </p:cTn>
                              </p:par>
                            </p:childTnLst>
                          </p:cTn>
                        </p:par>
                        <p:par>
                          <p:cTn id="114" fill="hold">
                            <p:stCondLst>
                              <p:cond delay="55000"/>
                            </p:stCondLst>
                            <p:childTnLst>
                              <p:par>
                                <p:cTn id="115" presetID="2" presetClass="entr" presetSubtype="4" fill="hold" grpId="0" nodeType="afterEffect">
                                  <p:stCondLst>
                                    <p:cond delay="2000"/>
                                  </p:stCondLst>
                                  <p:childTnLst>
                                    <p:set>
                                      <p:cBhvr>
                                        <p:cTn id="116" dur="1" fill="hold">
                                          <p:stCondLst>
                                            <p:cond delay="0"/>
                                          </p:stCondLst>
                                        </p:cTn>
                                        <p:tgtEl>
                                          <p:spTgt spid="30"/>
                                        </p:tgtEl>
                                        <p:attrNameLst>
                                          <p:attrName>style.visibility</p:attrName>
                                        </p:attrNameLst>
                                      </p:cBhvr>
                                      <p:to>
                                        <p:strVal val="visible"/>
                                      </p:to>
                                    </p:set>
                                    <p:anim calcmode="lin" valueType="num">
                                      <p:cBhvr additive="base">
                                        <p:cTn id="117" dur="500" fill="hold"/>
                                        <p:tgtEl>
                                          <p:spTgt spid="30"/>
                                        </p:tgtEl>
                                        <p:attrNameLst>
                                          <p:attrName>ppt_x</p:attrName>
                                        </p:attrNameLst>
                                      </p:cBhvr>
                                      <p:tavLst>
                                        <p:tav tm="0">
                                          <p:val>
                                            <p:strVal val="#ppt_x"/>
                                          </p:val>
                                        </p:tav>
                                        <p:tav tm="100000">
                                          <p:val>
                                            <p:strVal val="#ppt_x"/>
                                          </p:val>
                                        </p:tav>
                                      </p:tavLst>
                                    </p:anim>
                                    <p:anim calcmode="lin" valueType="num">
                                      <p:cBhvr additive="base">
                                        <p:cTn id="118" dur="500" fill="hold"/>
                                        <p:tgtEl>
                                          <p:spTgt spid="30"/>
                                        </p:tgtEl>
                                        <p:attrNameLst>
                                          <p:attrName>ppt_y</p:attrName>
                                        </p:attrNameLst>
                                      </p:cBhvr>
                                      <p:tavLst>
                                        <p:tav tm="0">
                                          <p:val>
                                            <p:strVal val="1+#ppt_h/2"/>
                                          </p:val>
                                        </p:tav>
                                        <p:tav tm="100000">
                                          <p:val>
                                            <p:strVal val="#ppt_y"/>
                                          </p:val>
                                        </p:tav>
                                      </p:tavLst>
                                    </p:anim>
                                  </p:childTnLst>
                                </p:cTn>
                              </p:par>
                            </p:childTnLst>
                          </p:cTn>
                        </p:par>
                        <p:par>
                          <p:cTn id="119" fill="hold">
                            <p:stCondLst>
                              <p:cond delay="57500"/>
                            </p:stCondLst>
                            <p:childTnLst>
                              <p:par>
                                <p:cTn id="120" presetID="2" presetClass="entr" presetSubtype="4" fill="hold" grpId="0" nodeType="afterEffect">
                                  <p:stCondLst>
                                    <p:cond delay="2000"/>
                                  </p:stCondLst>
                                  <p:childTnLst>
                                    <p:set>
                                      <p:cBhvr>
                                        <p:cTn id="121" dur="1" fill="hold">
                                          <p:stCondLst>
                                            <p:cond delay="0"/>
                                          </p:stCondLst>
                                        </p:cTn>
                                        <p:tgtEl>
                                          <p:spTgt spid="21"/>
                                        </p:tgtEl>
                                        <p:attrNameLst>
                                          <p:attrName>style.visibility</p:attrName>
                                        </p:attrNameLst>
                                      </p:cBhvr>
                                      <p:to>
                                        <p:strVal val="visible"/>
                                      </p:to>
                                    </p:set>
                                    <p:anim calcmode="lin" valueType="num">
                                      <p:cBhvr additive="base">
                                        <p:cTn id="122" dur="500" fill="hold"/>
                                        <p:tgtEl>
                                          <p:spTgt spid="21"/>
                                        </p:tgtEl>
                                        <p:attrNameLst>
                                          <p:attrName>ppt_x</p:attrName>
                                        </p:attrNameLst>
                                      </p:cBhvr>
                                      <p:tavLst>
                                        <p:tav tm="0">
                                          <p:val>
                                            <p:strVal val="#ppt_x"/>
                                          </p:val>
                                        </p:tav>
                                        <p:tav tm="100000">
                                          <p:val>
                                            <p:strVal val="#ppt_x"/>
                                          </p:val>
                                        </p:tav>
                                      </p:tavLst>
                                    </p:anim>
                                    <p:anim calcmode="lin" valueType="num">
                                      <p:cBhvr additive="base">
                                        <p:cTn id="123" dur="500" fill="hold"/>
                                        <p:tgtEl>
                                          <p:spTgt spid="21"/>
                                        </p:tgtEl>
                                        <p:attrNameLst>
                                          <p:attrName>ppt_y</p:attrName>
                                        </p:attrNameLst>
                                      </p:cBhvr>
                                      <p:tavLst>
                                        <p:tav tm="0">
                                          <p:val>
                                            <p:strVal val="1+#ppt_h/2"/>
                                          </p:val>
                                        </p:tav>
                                        <p:tav tm="100000">
                                          <p:val>
                                            <p:strVal val="#ppt_y"/>
                                          </p:val>
                                        </p:tav>
                                      </p:tavLst>
                                    </p:anim>
                                  </p:childTnLst>
                                </p:cTn>
                              </p:par>
                            </p:childTnLst>
                          </p:cTn>
                        </p:par>
                        <p:par>
                          <p:cTn id="124" fill="hold">
                            <p:stCondLst>
                              <p:cond delay="60000"/>
                            </p:stCondLst>
                            <p:childTnLst>
                              <p:par>
                                <p:cTn id="125" presetID="2" presetClass="entr" presetSubtype="4" fill="hold" grpId="0" nodeType="afterEffect">
                                  <p:stCondLst>
                                    <p:cond delay="2000"/>
                                  </p:stCondLst>
                                  <p:childTnLst>
                                    <p:set>
                                      <p:cBhvr>
                                        <p:cTn id="126" dur="1" fill="hold">
                                          <p:stCondLst>
                                            <p:cond delay="0"/>
                                          </p:stCondLst>
                                        </p:cTn>
                                        <p:tgtEl>
                                          <p:spTgt spid="16"/>
                                        </p:tgtEl>
                                        <p:attrNameLst>
                                          <p:attrName>style.visibility</p:attrName>
                                        </p:attrNameLst>
                                      </p:cBhvr>
                                      <p:to>
                                        <p:strVal val="visible"/>
                                      </p:to>
                                    </p:set>
                                    <p:anim calcmode="lin" valueType="num">
                                      <p:cBhvr additive="base">
                                        <p:cTn id="127" dur="500" fill="hold"/>
                                        <p:tgtEl>
                                          <p:spTgt spid="16"/>
                                        </p:tgtEl>
                                        <p:attrNameLst>
                                          <p:attrName>ppt_x</p:attrName>
                                        </p:attrNameLst>
                                      </p:cBhvr>
                                      <p:tavLst>
                                        <p:tav tm="0">
                                          <p:val>
                                            <p:strVal val="#ppt_x"/>
                                          </p:val>
                                        </p:tav>
                                        <p:tav tm="100000">
                                          <p:val>
                                            <p:strVal val="#ppt_x"/>
                                          </p:val>
                                        </p:tav>
                                      </p:tavLst>
                                    </p:anim>
                                    <p:anim calcmode="lin" valueType="num">
                                      <p:cBhvr additive="base">
                                        <p:cTn id="1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 y="0"/>
            <a:ext cx="5928361" cy="6858000"/>
          </a:xfrm>
          <a:prstGeom prst="rect">
            <a:avLst/>
          </a:prstGeom>
        </p:spPr>
      </p:pic>
      <p:pic>
        <p:nvPicPr>
          <p:cNvPr id="5" name="Picture 4"/>
          <p:cNvPicPr>
            <a:picLocks noChangeAspect="1"/>
          </p:cNvPicPr>
          <p:nvPr/>
        </p:nvPicPr>
        <p:blipFill>
          <a:blip r:embed="rId3"/>
          <a:stretch>
            <a:fillRect/>
          </a:stretch>
        </p:blipFill>
        <p:spPr>
          <a:xfrm>
            <a:off x="5877697" y="0"/>
            <a:ext cx="6314303" cy="6858000"/>
          </a:xfrm>
          <a:prstGeom prst="rect">
            <a:avLst/>
          </a:prstGeom>
        </p:spPr>
      </p:pic>
    </p:spTree>
    <p:extLst>
      <p:ext uri="{BB962C8B-B14F-4D97-AF65-F5344CB8AC3E}">
        <p14:creationId xmlns:p14="http://schemas.microsoft.com/office/powerpoint/2010/main" val="11363160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022" y="325357"/>
            <a:ext cx="10515601" cy="1325563"/>
          </a:xfrm>
        </p:spPr>
        <p:txBody>
          <a:bodyPr>
            <a:noAutofit/>
          </a:bodyPr>
          <a:lstStyle/>
          <a:p>
            <a:r>
              <a:rPr lang="en-US" dirty="0" err="1" smtClean="0">
                <a:solidFill>
                  <a:schemeClr val="accent1"/>
                </a:solidFill>
              </a:rPr>
              <a:t>Zajedničko</a:t>
            </a:r>
            <a:r>
              <a:rPr lang="en-US" dirty="0" smtClean="0">
                <a:solidFill>
                  <a:schemeClr val="accent1"/>
                </a:solidFill>
              </a:rPr>
              <a:t> </a:t>
            </a:r>
            <a:r>
              <a:rPr lang="en-US" dirty="0" err="1" smtClean="0">
                <a:solidFill>
                  <a:schemeClr val="accent1"/>
                </a:solidFill>
              </a:rPr>
              <a:t>djelovanje</a:t>
            </a:r>
            <a:r>
              <a:rPr lang="en-US" dirty="0" smtClean="0">
                <a:solidFill>
                  <a:schemeClr val="accent1"/>
                </a:solidFill>
              </a:rPr>
              <a:t> </a:t>
            </a:r>
            <a:r>
              <a:rPr lang="en-US" dirty="0" err="1" smtClean="0">
                <a:solidFill>
                  <a:schemeClr val="accent1"/>
                </a:solidFill>
              </a:rPr>
              <a:t>pojedinačnih</a:t>
            </a:r>
            <a:r>
              <a:rPr lang="en-US" dirty="0" smtClean="0">
                <a:solidFill>
                  <a:schemeClr val="accent1"/>
                </a:solidFill>
              </a:rPr>
              <a:t> </a:t>
            </a:r>
            <a:r>
              <a:rPr lang="en-US" dirty="0" err="1" smtClean="0">
                <a:solidFill>
                  <a:schemeClr val="accent1"/>
                </a:solidFill>
              </a:rPr>
              <a:t>indikatora</a:t>
            </a:r>
            <a:r>
              <a:rPr lang="en-US" dirty="0" smtClean="0">
                <a:solidFill>
                  <a:schemeClr val="accent1"/>
                </a:solidFill>
              </a:rPr>
              <a:t> </a:t>
            </a:r>
            <a:r>
              <a:rPr lang="mr-IN" dirty="0" smtClean="0">
                <a:solidFill>
                  <a:schemeClr val="accent1"/>
                </a:solidFill>
              </a:rPr>
              <a:t>–</a:t>
            </a:r>
            <a:r>
              <a:rPr lang="en-US" dirty="0" err="1" smtClean="0">
                <a:solidFill>
                  <a:schemeClr val="accent1"/>
                </a:solidFill>
              </a:rPr>
              <a:t>primjer</a:t>
            </a:r>
            <a:r>
              <a:rPr lang="en-US" dirty="0" smtClean="0">
                <a:solidFill>
                  <a:schemeClr val="accent1"/>
                </a:solidFill>
              </a:rPr>
              <a:t> </a:t>
            </a:r>
            <a:r>
              <a:rPr lang="en-US" dirty="0" err="1" smtClean="0">
                <a:solidFill>
                  <a:schemeClr val="accent1"/>
                </a:solidFill>
              </a:rPr>
              <a:t>rodnog</a:t>
            </a:r>
            <a:r>
              <a:rPr lang="en-US" dirty="0" smtClean="0">
                <a:solidFill>
                  <a:schemeClr val="accent1"/>
                </a:solidFill>
              </a:rPr>
              <a:t> </a:t>
            </a:r>
            <a:r>
              <a:rPr lang="en-US" dirty="0" err="1" smtClean="0">
                <a:solidFill>
                  <a:schemeClr val="accent1"/>
                </a:solidFill>
              </a:rPr>
              <a:t>indikatora</a:t>
            </a:r>
            <a:endParaRPr lang="en-US" dirty="0">
              <a:solidFill>
                <a:schemeClr val="accent1"/>
              </a:solidFill>
            </a:endParaRPr>
          </a:p>
        </p:txBody>
      </p:sp>
      <p:graphicFrame>
        <p:nvGraphicFramePr>
          <p:cNvPr id="4" name="Content Placeholder 3"/>
          <p:cNvGraphicFramePr>
            <a:graphicFrameLocks noGrp="1"/>
          </p:cNvGraphicFramePr>
          <p:nvPr>
            <p:ph idx="1"/>
            <p:extLst/>
          </p:nvPr>
        </p:nvGraphicFramePr>
        <p:xfrm>
          <a:off x="11034711" y="1690688"/>
          <a:ext cx="738187" cy="4752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 name="Group 8"/>
          <p:cNvGrpSpPr/>
          <p:nvPr/>
        </p:nvGrpSpPr>
        <p:grpSpPr>
          <a:xfrm>
            <a:off x="1118493" y="1606879"/>
            <a:ext cx="9758363" cy="1264097"/>
            <a:chOff x="296831" y="-256150"/>
            <a:chExt cx="6543673" cy="1540118"/>
          </a:xfrm>
        </p:grpSpPr>
        <p:sp>
          <p:nvSpPr>
            <p:cNvPr id="10" name="Trapezoid 9"/>
            <p:cNvSpPr/>
            <p:nvPr/>
          </p:nvSpPr>
          <p:spPr>
            <a:xfrm rot="10800000">
              <a:off x="296831" y="-46441"/>
              <a:ext cx="6543673" cy="950595"/>
            </a:xfrm>
            <a:prstGeom prst="trapezoid">
              <a:avLst>
                <a:gd name="adj" fmla="val 68838"/>
              </a:avLst>
            </a:prstGeom>
            <a:solidFill>
              <a:srgbClr val="FF000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1" name="Trapezoid 4"/>
            <p:cNvSpPr/>
            <p:nvPr/>
          </p:nvSpPr>
          <p:spPr>
            <a:xfrm>
              <a:off x="948324" y="-256150"/>
              <a:ext cx="5173621" cy="15401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ROD + DOB + OBRAZOVANJE + INVALIDITET + SIROMAŠTVO</a:t>
              </a:r>
              <a:endParaRPr lang="en-US" sz="2400" b="1" kern="1200" dirty="0"/>
            </a:p>
          </p:txBody>
        </p:sp>
      </p:grpSp>
      <p:grpSp>
        <p:nvGrpSpPr>
          <p:cNvPr id="12" name="Group 11"/>
          <p:cNvGrpSpPr/>
          <p:nvPr/>
        </p:nvGrpSpPr>
        <p:grpSpPr>
          <a:xfrm>
            <a:off x="2090729" y="2697493"/>
            <a:ext cx="7715250" cy="1027828"/>
            <a:chOff x="0" y="1220396"/>
            <a:chExt cx="6543673" cy="1188244"/>
          </a:xfrm>
        </p:grpSpPr>
        <p:sp>
          <p:nvSpPr>
            <p:cNvPr id="13" name="Trapezoid 12"/>
            <p:cNvSpPr/>
            <p:nvPr/>
          </p:nvSpPr>
          <p:spPr>
            <a:xfrm rot="10800000">
              <a:off x="0" y="1220396"/>
              <a:ext cx="6543673" cy="949045"/>
            </a:xfrm>
            <a:prstGeom prst="trapezoid">
              <a:avLst>
                <a:gd name="adj" fmla="val 68838"/>
              </a:avLst>
            </a:prstGeom>
            <a:solidFill>
              <a:srgbClr val="FFC00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4" name="Trapezoid 4"/>
            <p:cNvSpPr/>
            <p:nvPr/>
          </p:nvSpPr>
          <p:spPr>
            <a:xfrm>
              <a:off x="702839" y="1220397"/>
              <a:ext cx="5129328" cy="11882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ROD + DOB + OBRAZOVANJE + INVALIDITET</a:t>
              </a:r>
              <a:endParaRPr lang="en-US" sz="2400" b="1" kern="1200" dirty="0"/>
            </a:p>
          </p:txBody>
        </p:sp>
      </p:grpSp>
      <p:grpSp>
        <p:nvGrpSpPr>
          <p:cNvPr id="15" name="Group 14"/>
          <p:cNvGrpSpPr/>
          <p:nvPr/>
        </p:nvGrpSpPr>
        <p:grpSpPr>
          <a:xfrm>
            <a:off x="3090168" y="3634217"/>
            <a:ext cx="5815014" cy="777124"/>
            <a:chOff x="0" y="1142995"/>
            <a:chExt cx="6543673" cy="1584325"/>
          </a:xfrm>
        </p:grpSpPr>
        <p:sp>
          <p:nvSpPr>
            <p:cNvPr id="16" name="Trapezoid 15"/>
            <p:cNvSpPr/>
            <p:nvPr/>
          </p:nvSpPr>
          <p:spPr>
            <a:xfrm rot="10800000">
              <a:off x="0" y="1142995"/>
              <a:ext cx="6543673" cy="1584325"/>
            </a:xfrm>
            <a:prstGeom prst="trapezoid">
              <a:avLst>
                <a:gd name="adj" fmla="val 68838"/>
              </a:avLst>
            </a:prstGeom>
            <a:solidFill>
              <a:srgbClr val="FFFF0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7" name="Trapezoid 4"/>
            <p:cNvSpPr/>
            <p:nvPr/>
          </p:nvSpPr>
          <p:spPr>
            <a:xfrm>
              <a:off x="1145142" y="1173447"/>
              <a:ext cx="4253388" cy="15538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ROD + DOB + OBRAZOVANJE</a:t>
              </a:r>
              <a:endParaRPr lang="en-US" sz="2400" b="1" kern="1200" dirty="0"/>
            </a:p>
          </p:txBody>
        </p:sp>
      </p:grpSp>
      <p:grpSp>
        <p:nvGrpSpPr>
          <p:cNvPr id="18" name="Group 17"/>
          <p:cNvGrpSpPr/>
          <p:nvPr/>
        </p:nvGrpSpPr>
        <p:grpSpPr>
          <a:xfrm>
            <a:off x="3514726" y="4475884"/>
            <a:ext cx="4879181" cy="748939"/>
            <a:chOff x="648726" y="-38680"/>
            <a:chExt cx="4749804" cy="2376487"/>
          </a:xfrm>
        </p:grpSpPr>
        <p:sp>
          <p:nvSpPr>
            <p:cNvPr id="19" name="Trapezoid 18"/>
            <p:cNvSpPr/>
            <p:nvPr/>
          </p:nvSpPr>
          <p:spPr>
            <a:xfrm rot="10800000">
              <a:off x="1175509" y="99939"/>
              <a:ext cx="3780659" cy="2099247"/>
            </a:xfrm>
            <a:prstGeom prst="trapezoid">
              <a:avLst>
                <a:gd name="adj" fmla="val 68838"/>
              </a:avLst>
            </a:prstGeom>
            <a:solidFill>
              <a:srgbClr val="92D05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0" name="Trapezoid 4"/>
            <p:cNvSpPr/>
            <p:nvPr/>
          </p:nvSpPr>
          <p:spPr>
            <a:xfrm>
              <a:off x="648726" y="-38680"/>
              <a:ext cx="4749804" cy="23764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ROD + DOB</a:t>
              </a:r>
              <a:endParaRPr lang="en-US" sz="2400" b="1" kern="1200" dirty="0"/>
            </a:p>
          </p:txBody>
        </p:sp>
      </p:grpSp>
      <p:grpSp>
        <p:nvGrpSpPr>
          <p:cNvPr id="21" name="Group 20"/>
          <p:cNvGrpSpPr/>
          <p:nvPr/>
        </p:nvGrpSpPr>
        <p:grpSpPr>
          <a:xfrm>
            <a:off x="4956890" y="5080237"/>
            <a:ext cx="1982931" cy="1631947"/>
            <a:chOff x="822002" y="0"/>
            <a:chExt cx="5721671" cy="4752972"/>
          </a:xfrm>
        </p:grpSpPr>
        <p:sp>
          <p:nvSpPr>
            <p:cNvPr id="22" name="Trapezoid 21"/>
            <p:cNvSpPr/>
            <p:nvPr/>
          </p:nvSpPr>
          <p:spPr>
            <a:xfrm rot="10800000">
              <a:off x="822002" y="669830"/>
              <a:ext cx="5721665" cy="4083142"/>
            </a:xfrm>
            <a:prstGeom prst="trapezoid">
              <a:avLst>
                <a:gd name="adj" fmla="val 68838"/>
              </a:avLst>
            </a:prstGeom>
            <a:solidFill>
              <a:srgbClr val="00B05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3" name="Trapezoid 4"/>
            <p:cNvSpPr/>
            <p:nvPr/>
          </p:nvSpPr>
          <p:spPr>
            <a:xfrm>
              <a:off x="822008" y="0"/>
              <a:ext cx="5721665" cy="3970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hueOff val="0"/>
                      <a:satOff val="0"/>
                      <a:lumOff val="0"/>
                    </a:schemeClr>
                  </a:solidFill>
                </a:rPr>
                <a:t>ROD</a:t>
              </a:r>
              <a:endParaRPr lang="en-US" sz="2400" b="1" kern="1200" dirty="0">
                <a:solidFill>
                  <a:schemeClr val="tx1">
                    <a:hueOff val="0"/>
                    <a:satOff val="0"/>
                    <a:lumOff val="0"/>
                  </a:schemeClr>
                </a:solidFill>
              </a:endParaRPr>
            </a:p>
          </p:txBody>
        </p:sp>
      </p:grpSp>
      <p:pic>
        <p:nvPicPr>
          <p:cNvPr id="25" name="Picture 24"/>
          <p:cNvPicPr>
            <a:picLocks noChangeAspect="1"/>
          </p:cNvPicPr>
          <p:nvPr/>
        </p:nvPicPr>
        <p:blipFill>
          <a:blip r:embed="rId7"/>
          <a:stretch>
            <a:fillRect/>
          </a:stretch>
        </p:blipFill>
        <p:spPr>
          <a:xfrm>
            <a:off x="11015663" y="15021"/>
            <a:ext cx="1176336" cy="2170196"/>
          </a:xfrm>
          <a:prstGeom prst="rect">
            <a:avLst/>
          </a:prstGeom>
        </p:spPr>
      </p:pic>
    </p:spTree>
    <p:extLst>
      <p:ext uri="{BB962C8B-B14F-4D97-AF65-F5344CB8AC3E}">
        <p14:creationId xmlns:p14="http://schemas.microsoft.com/office/powerpoint/2010/main" val="73582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accent1"/>
                </a:solidFill>
              </a:rPr>
              <a:t>Izračun</a:t>
            </a:r>
            <a:r>
              <a:rPr lang="en-US" dirty="0" smtClean="0">
                <a:solidFill>
                  <a:schemeClr val="accent1"/>
                </a:solidFill>
              </a:rPr>
              <a:t> </a:t>
            </a:r>
            <a:r>
              <a:rPr lang="en-US" dirty="0" err="1" smtClean="0">
                <a:solidFill>
                  <a:schemeClr val="accent1"/>
                </a:solidFill>
              </a:rPr>
              <a:t>indikatora</a:t>
            </a:r>
            <a:r>
              <a:rPr lang="en-US" dirty="0" smtClean="0">
                <a:solidFill>
                  <a:schemeClr val="accent1"/>
                </a:solidFill>
              </a:rPr>
              <a:t> </a:t>
            </a:r>
            <a:r>
              <a:rPr lang="en-US" dirty="0" err="1" smtClean="0">
                <a:solidFill>
                  <a:schemeClr val="accent1"/>
                </a:solidFill>
              </a:rPr>
              <a:t>Soc.ranjivosti</a:t>
            </a:r>
            <a:endParaRPr lang="en-US" dirty="0">
              <a:solidFill>
                <a:schemeClr val="accent1"/>
              </a:solidFill>
            </a:endParaRPr>
          </a:p>
        </p:txBody>
      </p:sp>
      <p:sp>
        <p:nvSpPr>
          <p:cNvPr id="5" name="Content Placeholder 4"/>
          <p:cNvSpPr>
            <a:spLocks noGrp="1"/>
          </p:cNvSpPr>
          <p:nvPr>
            <p:ph idx="1"/>
          </p:nvPr>
        </p:nvSpPr>
        <p:spPr>
          <a:xfrm>
            <a:off x="167640" y="1690688"/>
            <a:ext cx="5638798" cy="4953951"/>
          </a:xfrm>
        </p:spPr>
        <p:txBody>
          <a:bodyPr>
            <a:normAutofit/>
          </a:bodyPr>
          <a:lstStyle/>
          <a:p>
            <a:pPr>
              <a:lnSpc>
                <a:spcPct val="100000"/>
              </a:lnSpc>
              <a:buFont typeface="Wingdings" charset="2"/>
              <a:buChar char="Ø"/>
            </a:pPr>
            <a:r>
              <a:rPr lang="en-US" dirty="0" err="1" smtClean="0">
                <a:solidFill>
                  <a:schemeClr val="accent1"/>
                </a:solidFill>
              </a:rPr>
              <a:t>Odabir</a:t>
            </a:r>
            <a:r>
              <a:rPr lang="en-US" dirty="0" smtClean="0">
                <a:solidFill>
                  <a:schemeClr val="accent1"/>
                </a:solidFill>
              </a:rPr>
              <a:t> </a:t>
            </a:r>
            <a:r>
              <a:rPr lang="en-US" dirty="0" err="1" smtClean="0">
                <a:solidFill>
                  <a:schemeClr val="accent1"/>
                </a:solidFill>
              </a:rPr>
              <a:t>prikladne</a:t>
            </a:r>
            <a:r>
              <a:rPr lang="en-US" dirty="0" smtClean="0">
                <a:solidFill>
                  <a:schemeClr val="accent1"/>
                </a:solidFill>
              </a:rPr>
              <a:t> </a:t>
            </a:r>
            <a:r>
              <a:rPr lang="en-US" dirty="0" err="1" smtClean="0">
                <a:solidFill>
                  <a:schemeClr val="accent1"/>
                </a:solidFill>
              </a:rPr>
              <a:t>metode</a:t>
            </a:r>
            <a:r>
              <a:rPr lang="en-US" dirty="0" smtClean="0">
                <a:solidFill>
                  <a:schemeClr val="accent1"/>
                </a:solidFill>
              </a:rPr>
              <a:t> </a:t>
            </a:r>
            <a:r>
              <a:rPr lang="en-US" dirty="0" err="1" smtClean="0">
                <a:solidFill>
                  <a:schemeClr val="accent1"/>
                </a:solidFill>
              </a:rPr>
              <a:t>prikupljanja</a:t>
            </a:r>
            <a:r>
              <a:rPr lang="en-US" dirty="0" smtClean="0">
                <a:solidFill>
                  <a:schemeClr val="accent1"/>
                </a:solidFill>
              </a:rPr>
              <a:t> </a:t>
            </a:r>
            <a:r>
              <a:rPr lang="en-US" dirty="0" err="1" smtClean="0">
                <a:solidFill>
                  <a:schemeClr val="accent1"/>
                </a:solidFill>
              </a:rPr>
              <a:t>podataka</a:t>
            </a:r>
            <a:r>
              <a:rPr lang="en-US" dirty="0" smtClean="0">
                <a:solidFill>
                  <a:schemeClr val="accent1"/>
                </a:solidFill>
              </a:rPr>
              <a:t> mora </a:t>
            </a:r>
            <a:r>
              <a:rPr lang="en-US" dirty="0" err="1" smtClean="0">
                <a:solidFill>
                  <a:schemeClr val="accent1"/>
                </a:solidFill>
              </a:rPr>
              <a:t>biti</a:t>
            </a:r>
            <a:r>
              <a:rPr lang="en-US" dirty="0" smtClean="0">
                <a:solidFill>
                  <a:schemeClr val="accent1"/>
                </a:solidFill>
              </a:rPr>
              <a:t> </a:t>
            </a:r>
            <a:r>
              <a:rPr lang="en-US" dirty="0" err="1" smtClean="0">
                <a:solidFill>
                  <a:schemeClr val="accent1"/>
                </a:solidFill>
              </a:rPr>
              <a:t>baziran</a:t>
            </a:r>
            <a:r>
              <a:rPr lang="en-US" dirty="0" smtClean="0">
                <a:solidFill>
                  <a:schemeClr val="accent1"/>
                </a:solidFill>
              </a:rPr>
              <a:t> </a:t>
            </a:r>
            <a:r>
              <a:rPr lang="en-US" dirty="0" err="1" smtClean="0">
                <a:solidFill>
                  <a:schemeClr val="accent1"/>
                </a:solidFill>
              </a:rPr>
              <a:t>na</a:t>
            </a:r>
            <a:r>
              <a:rPr lang="en-US" dirty="0" smtClean="0">
                <a:solidFill>
                  <a:schemeClr val="accent1"/>
                </a:solidFill>
              </a:rPr>
              <a:t> </a:t>
            </a:r>
            <a:r>
              <a:rPr lang="en-US" dirty="0" err="1" smtClean="0">
                <a:solidFill>
                  <a:schemeClr val="accent1"/>
                </a:solidFill>
              </a:rPr>
              <a:t>lokalnim</a:t>
            </a:r>
            <a:r>
              <a:rPr lang="en-US" dirty="0" smtClean="0">
                <a:solidFill>
                  <a:schemeClr val="accent1"/>
                </a:solidFill>
              </a:rPr>
              <a:t> </a:t>
            </a:r>
            <a:r>
              <a:rPr lang="en-US" dirty="0" err="1" smtClean="0">
                <a:solidFill>
                  <a:schemeClr val="accent1"/>
                </a:solidFill>
              </a:rPr>
              <a:t>posebnostima</a:t>
            </a:r>
            <a:r>
              <a:rPr lang="en-US" dirty="0" smtClean="0">
                <a:solidFill>
                  <a:schemeClr val="accent1"/>
                </a:solidFill>
              </a:rPr>
              <a:t>, </a:t>
            </a:r>
            <a:r>
              <a:rPr lang="en-US" dirty="0" err="1" smtClean="0">
                <a:solidFill>
                  <a:schemeClr val="accent1"/>
                </a:solidFill>
              </a:rPr>
              <a:t>budžetskim</a:t>
            </a:r>
            <a:r>
              <a:rPr lang="en-US" dirty="0" smtClean="0">
                <a:solidFill>
                  <a:schemeClr val="accent1"/>
                </a:solidFill>
              </a:rPr>
              <a:t> </a:t>
            </a:r>
            <a:r>
              <a:rPr lang="en-US" dirty="0" err="1" smtClean="0">
                <a:solidFill>
                  <a:schemeClr val="accent1"/>
                </a:solidFill>
              </a:rPr>
              <a:t>ograničenjima</a:t>
            </a:r>
            <a:r>
              <a:rPr lang="en-US" dirty="0" smtClean="0">
                <a:solidFill>
                  <a:schemeClr val="accent1"/>
                </a:solidFill>
              </a:rPr>
              <a:t> </a:t>
            </a:r>
            <a:r>
              <a:rPr lang="en-US" dirty="0" err="1" smtClean="0">
                <a:solidFill>
                  <a:schemeClr val="accent1"/>
                </a:solidFill>
              </a:rPr>
              <a:t>i</a:t>
            </a:r>
            <a:r>
              <a:rPr lang="en-US" dirty="0" smtClean="0">
                <a:solidFill>
                  <a:schemeClr val="accent1"/>
                </a:solidFill>
              </a:rPr>
              <a:t> </a:t>
            </a:r>
            <a:r>
              <a:rPr lang="en-US" dirty="0" err="1" smtClean="0">
                <a:solidFill>
                  <a:schemeClr val="accent1"/>
                </a:solidFill>
              </a:rPr>
              <a:t>ciljevima</a:t>
            </a:r>
            <a:r>
              <a:rPr lang="en-US" dirty="0" smtClean="0">
                <a:solidFill>
                  <a:schemeClr val="accent1"/>
                </a:solidFill>
              </a:rPr>
              <a:t> </a:t>
            </a:r>
            <a:r>
              <a:rPr lang="en-US" dirty="0" err="1" smtClean="0">
                <a:solidFill>
                  <a:schemeClr val="accent1"/>
                </a:solidFill>
              </a:rPr>
              <a:t>projekta</a:t>
            </a:r>
            <a:endParaRPr lang="en-US" dirty="0" smtClean="0">
              <a:solidFill>
                <a:schemeClr val="accent1"/>
              </a:solidFill>
            </a:endParaRPr>
          </a:p>
          <a:p>
            <a:pPr>
              <a:lnSpc>
                <a:spcPct val="100000"/>
              </a:lnSpc>
              <a:buFont typeface="Wingdings" charset="2"/>
              <a:buChar char="Ø"/>
            </a:pPr>
            <a:r>
              <a:rPr lang="en-US" dirty="0" err="1" smtClean="0">
                <a:solidFill>
                  <a:schemeClr val="accent1"/>
                </a:solidFill>
              </a:rPr>
              <a:t>Razvoj</a:t>
            </a:r>
            <a:r>
              <a:rPr lang="en-US" dirty="0" smtClean="0">
                <a:solidFill>
                  <a:schemeClr val="accent1"/>
                </a:solidFill>
              </a:rPr>
              <a:t> </a:t>
            </a:r>
            <a:r>
              <a:rPr lang="en-US" dirty="0" err="1" smtClean="0">
                <a:solidFill>
                  <a:schemeClr val="accent1"/>
                </a:solidFill>
              </a:rPr>
              <a:t>indikatora</a:t>
            </a:r>
            <a:r>
              <a:rPr lang="en-US" dirty="0" smtClean="0">
                <a:solidFill>
                  <a:schemeClr val="accent1"/>
                </a:solidFill>
              </a:rPr>
              <a:t> mora </a:t>
            </a:r>
            <a:r>
              <a:rPr lang="en-US" dirty="0" err="1" smtClean="0">
                <a:solidFill>
                  <a:schemeClr val="accent1"/>
                </a:solidFill>
              </a:rPr>
              <a:t>uključiti</a:t>
            </a:r>
            <a:r>
              <a:rPr lang="en-US" dirty="0" smtClean="0">
                <a:solidFill>
                  <a:schemeClr val="accent1"/>
                </a:solidFill>
              </a:rPr>
              <a:t> </a:t>
            </a:r>
            <a:r>
              <a:rPr lang="en-US" dirty="0" err="1" smtClean="0">
                <a:solidFill>
                  <a:schemeClr val="accent1"/>
                </a:solidFill>
              </a:rPr>
              <a:t>pripremu</a:t>
            </a:r>
            <a:r>
              <a:rPr lang="en-US" dirty="0">
                <a:solidFill>
                  <a:schemeClr val="accent1"/>
                </a:solidFill>
              </a:rPr>
              <a:t> </a:t>
            </a:r>
            <a:r>
              <a:rPr lang="en-US" dirty="0" err="1" smtClean="0">
                <a:solidFill>
                  <a:schemeClr val="accent1"/>
                </a:solidFill>
              </a:rPr>
              <a:t>i</a:t>
            </a:r>
            <a:r>
              <a:rPr lang="en-US" dirty="0" smtClean="0">
                <a:solidFill>
                  <a:schemeClr val="accent1"/>
                </a:solidFill>
              </a:rPr>
              <a:t> </a:t>
            </a:r>
            <a:r>
              <a:rPr lang="en-US" dirty="0" err="1" smtClean="0">
                <a:solidFill>
                  <a:schemeClr val="accent1"/>
                </a:solidFill>
              </a:rPr>
              <a:t>analizu</a:t>
            </a:r>
            <a:r>
              <a:rPr lang="en-US" dirty="0" smtClean="0">
                <a:solidFill>
                  <a:schemeClr val="accent1"/>
                </a:solidFill>
              </a:rPr>
              <a:t> </a:t>
            </a:r>
            <a:r>
              <a:rPr lang="en-US" dirty="0" err="1" smtClean="0">
                <a:solidFill>
                  <a:schemeClr val="accent1"/>
                </a:solidFill>
              </a:rPr>
              <a:t>odnosno</a:t>
            </a:r>
            <a:r>
              <a:rPr lang="en-US" dirty="0" smtClean="0">
                <a:solidFill>
                  <a:schemeClr val="accent1"/>
                </a:solidFill>
              </a:rPr>
              <a:t> </a:t>
            </a:r>
            <a:r>
              <a:rPr lang="en-US" dirty="0" err="1" smtClean="0">
                <a:solidFill>
                  <a:schemeClr val="accent1"/>
                </a:solidFill>
              </a:rPr>
              <a:t>kvalitativno</a:t>
            </a:r>
            <a:r>
              <a:rPr lang="en-US" dirty="0" smtClean="0">
                <a:solidFill>
                  <a:schemeClr val="accent1"/>
                </a:solidFill>
              </a:rPr>
              <a:t> </a:t>
            </a:r>
            <a:r>
              <a:rPr lang="en-US" dirty="0" err="1" smtClean="0">
                <a:solidFill>
                  <a:schemeClr val="accent1"/>
                </a:solidFill>
              </a:rPr>
              <a:t>istraživanje</a:t>
            </a:r>
            <a:r>
              <a:rPr lang="en-US" dirty="0" smtClean="0">
                <a:solidFill>
                  <a:schemeClr val="accent1"/>
                </a:solidFill>
              </a:rPr>
              <a:t> </a:t>
            </a:r>
            <a:r>
              <a:rPr lang="en-US" dirty="0" err="1" smtClean="0">
                <a:solidFill>
                  <a:schemeClr val="accent1"/>
                </a:solidFill>
              </a:rPr>
              <a:t>koje</a:t>
            </a:r>
            <a:r>
              <a:rPr lang="en-US" dirty="0" smtClean="0">
                <a:solidFill>
                  <a:schemeClr val="accent1"/>
                </a:solidFill>
              </a:rPr>
              <a:t> </a:t>
            </a:r>
            <a:r>
              <a:rPr lang="en-US" dirty="0" err="1" smtClean="0">
                <a:solidFill>
                  <a:schemeClr val="accent1"/>
                </a:solidFill>
              </a:rPr>
              <a:t>uključuje</a:t>
            </a:r>
            <a:r>
              <a:rPr lang="en-US" dirty="0" smtClean="0">
                <a:solidFill>
                  <a:schemeClr val="accent1"/>
                </a:solidFill>
              </a:rPr>
              <a:t> </a:t>
            </a:r>
            <a:r>
              <a:rPr lang="en-US" dirty="0" err="1" smtClean="0">
                <a:solidFill>
                  <a:schemeClr val="accent1"/>
                </a:solidFill>
              </a:rPr>
              <a:t>lokalne</a:t>
            </a:r>
            <a:r>
              <a:rPr lang="en-US" dirty="0" smtClean="0">
                <a:solidFill>
                  <a:schemeClr val="accent1"/>
                </a:solidFill>
              </a:rPr>
              <a:t> </a:t>
            </a:r>
            <a:r>
              <a:rPr lang="en-US" dirty="0" err="1" smtClean="0">
                <a:solidFill>
                  <a:schemeClr val="accent1"/>
                </a:solidFill>
              </a:rPr>
              <a:t>stručnjake</a:t>
            </a:r>
            <a:r>
              <a:rPr lang="en-US" dirty="0" smtClean="0">
                <a:solidFill>
                  <a:schemeClr val="accent1"/>
                </a:solidFill>
              </a:rPr>
              <a:t> </a:t>
            </a:r>
            <a:r>
              <a:rPr lang="en-US" dirty="0" err="1" smtClean="0">
                <a:solidFill>
                  <a:schemeClr val="accent1"/>
                </a:solidFill>
              </a:rPr>
              <a:t>te</a:t>
            </a:r>
            <a:r>
              <a:rPr lang="en-US" dirty="0" smtClean="0">
                <a:solidFill>
                  <a:schemeClr val="accent1"/>
                </a:solidFill>
              </a:rPr>
              <a:t> </a:t>
            </a:r>
            <a:r>
              <a:rPr lang="en-US" dirty="0" err="1" smtClean="0">
                <a:solidFill>
                  <a:schemeClr val="accent1"/>
                </a:solidFill>
              </a:rPr>
              <a:t>istraživanje</a:t>
            </a:r>
            <a:r>
              <a:rPr lang="en-US" dirty="0" smtClean="0">
                <a:solidFill>
                  <a:schemeClr val="accent1"/>
                </a:solidFill>
              </a:rPr>
              <a:t> o </a:t>
            </a:r>
            <a:r>
              <a:rPr lang="en-US" dirty="0" err="1" smtClean="0">
                <a:solidFill>
                  <a:schemeClr val="accent1"/>
                </a:solidFill>
              </a:rPr>
              <a:t>stanovništvu</a:t>
            </a:r>
            <a:r>
              <a:rPr lang="en-US" dirty="0" smtClean="0">
                <a:solidFill>
                  <a:schemeClr val="accent1"/>
                </a:solidFill>
              </a:rPr>
              <a:t> (</a:t>
            </a:r>
            <a:r>
              <a:rPr lang="en-US" dirty="0" err="1" smtClean="0">
                <a:solidFill>
                  <a:schemeClr val="accent1"/>
                </a:solidFill>
              </a:rPr>
              <a:t>prema</a:t>
            </a:r>
            <a:r>
              <a:rPr lang="en-US" dirty="0" smtClean="0">
                <a:solidFill>
                  <a:schemeClr val="accent1"/>
                </a:solidFill>
              </a:rPr>
              <a:t> </a:t>
            </a:r>
            <a:r>
              <a:rPr lang="en-US" dirty="0" err="1" smtClean="0">
                <a:solidFill>
                  <a:schemeClr val="accent1"/>
                </a:solidFill>
              </a:rPr>
              <a:t>mogućnostima</a:t>
            </a:r>
            <a:r>
              <a:rPr lang="en-US" dirty="0" smtClean="0">
                <a:solidFill>
                  <a:schemeClr val="accent1"/>
                </a:solidFill>
              </a:rPr>
              <a:t>). </a:t>
            </a:r>
            <a:endParaRPr lang="en-US" dirty="0">
              <a:solidFill>
                <a:schemeClr val="accent1"/>
              </a:solidFill>
            </a:endParaRPr>
          </a:p>
          <a:p>
            <a:endParaRPr lang="en-US" dirty="0"/>
          </a:p>
        </p:txBody>
      </p:sp>
      <p:pic>
        <p:nvPicPr>
          <p:cNvPr id="6" name="Picture 5"/>
          <p:cNvPicPr>
            <a:picLocks noChangeAspect="1"/>
          </p:cNvPicPr>
          <p:nvPr/>
        </p:nvPicPr>
        <p:blipFill>
          <a:blip r:embed="rId2"/>
          <a:stretch>
            <a:fillRect/>
          </a:stretch>
        </p:blipFill>
        <p:spPr>
          <a:xfrm>
            <a:off x="5806439" y="2162298"/>
            <a:ext cx="6385559" cy="4628293"/>
          </a:xfrm>
          <a:prstGeom prst="rect">
            <a:avLst/>
          </a:prstGeom>
        </p:spPr>
      </p:pic>
      <p:pic>
        <p:nvPicPr>
          <p:cNvPr id="7" name="Picture 6"/>
          <p:cNvPicPr>
            <a:picLocks noChangeAspect="1"/>
          </p:cNvPicPr>
          <p:nvPr/>
        </p:nvPicPr>
        <p:blipFill>
          <a:blip r:embed="rId3"/>
          <a:stretch>
            <a:fillRect/>
          </a:stretch>
        </p:blipFill>
        <p:spPr>
          <a:xfrm>
            <a:off x="11015663" y="15021"/>
            <a:ext cx="1176336" cy="2170196"/>
          </a:xfrm>
          <a:prstGeom prst="rect">
            <a:avLst/>
          </a:prstGeom>
        </p:spPr>
      </p:pic>
    </p:spTree>
    <p:extLst>
      <p:ext uri="{BB962C8B-B14F-4D97-AF65-F5344CB8AC3E}">
        <p14:creationId xmlns:p14="http://schemas.microsoft.com/office/powerpoint/2010/main" val="21426508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53527" y="0"/>
            <a:ext cx="7038473" cy="6822820"/>
          </a:xfrm>
          <a:prstGeom prst="rect">
            <a:avLst/>
          </a:prstGeom>
        </p:spPr>
      </p:pic>
      <p:sp>
        <p:nvSpPr>
          <p:cNvPr id="3" name="TextBox 2"/>
          <p:cNvSpPr txBox="1"/>
          <p:nvPr/>
        </p:nvSpPr>
        <p:spPr>
          <a:xfrm>
            <a:off x="436098" y="1106905"/>
            <a:ext cx="6134945" cy="5632311"/>
          </a:xfrm>
          <a:prstGeom prst="rect">
            <a:avLst/>
          </a:prstGeom>
          <a:noFill/>
        </p:spPr>
        <p:txBody>
          <a:bodyPr wrap="square" rtlCol="0">
            <a:spAutoFit/>
          </a:bodyPr>
          <a:lstStyle/>
          <a:p>
            <a:endParaRPr lang="hr-HR" sz="4000" dirty="0" smtClean="0"/>
          </a:p>
          <a:p>
            <a:r>
              <a:rPr lang="hr-HR" sz="4000" dirty="0" smtClean="0">
                <a:solidFill>
                  <a:schemeClr val="accent1"/>
                </a:solidFill>
              </a:rPr>
              <a:t>Republika Hrvatska</a:t>
            </a:r>
          </a:p>
          <a:p>
            <a:r>
              <a:rPr lang="hr-HR" sz="4000" dirty="0" smtClean="0">
                <a:solidFill>
                  <a:schemeClr val="accent1"/>
                </a:solidFill>
              </a:rPr>
              <a:t>Površina: </a:t>
            </a:r>
          </a:p>
          <a:p>
            <a:r>
              <a:rPr lang="hr-HR" sz="4000" dirty="0" smtClean="0">
                <a:solidFill>
                  <a:srgbClr val="FFC000"/>
                </a:solidFill>
              </a:rPr>
              <a:t>56.542 km²</a:t>
            </a:r>
          </a:p>
          <a:p>
            <a:r>
              <a:rPr lang="hr-HR" sz="4000" dirty="0" smtClean="0">
                <a:solidFill>
                  <a:schemeClr val="accent1"/>
                </a:solidFill>
              </a:rPr>
              <a:t>Stanovništvo: </a:t>
            </a:r>
          </a:p>
          <a:p>
            <a:r>
              <a:rPr lang="hr-HR" sz="4000" dirty="0" smtClean="0">
                <a:solidFill>
                  <a:srgbClr val="FFC000"/>
                </a:solidFill>
              </a:rPr>
              <a:t>4.284.889 (popis 2011)</a:t>
            </a:r>
          </a:p>
          <a:p>
            <a:r>
              <a:rPr lang="hr-HR" sz="4000" dirty="0" smtClean="0">
                <a:solidFill>
                  <a:schemeClr val="accent1"/>
                </a:solidFill>
              </a:rPr>
              <a:t>Teritorijalna podjela: </a:t>
            </a:r>
          </a:p>
          <a:p>
            <a:r>
              <a:rPr lang="hr-HR" sz="4000" dirty="0" smtClean="0">
                <a:solidFill>
                  <a:srgbClr val="FFC000"/>
                </a:solidFill>
              </a:rPr>
              <a:t>Grad Zagreb (glavni grad)</a:t>
            </a:r>
          </a:p>
          <a:p>
            <a:r>
              <a:rPr lang="hr-HR" sz="4000" dirty="0" smtClean="0">
                <a:solidFill>
                  <a:srgbClr val="FFC000"/>
                </a:solidFill>
              </a:rPr>
              <a:t>20 županija (regija)</a:t>
            </a:r>
            <a:endParaRPr lang="en-US" sz="4000" dirty="0">
              <a:solidFill>
                <a:srgbClr val="FFC000"/>
              </a:solidFill>
            </a:endParaRPr>
          </a:p>
        </p:txBody>
      </p:sp>
      <p:sp>
        <p:nvSpPr>
          <p:cNvPr id="4" name="TextBox 3"/>
          <p:cNvSpPr txBox="1"/>
          <p:nvPr/>
        </p:nvSpPr>
        <p:spPr>
          <a:xfrm>
            <a:off x="323558" y="590843"/>
            <a:ext cx="7905616" cy="830997"/>
          </a:xfrm>
          <a:prstGeom prst="rect">
            <a:avLst/>
          </a:prstGeom>
          <a:noFill/>
        </p:spPr>
        <p:txBody>
          <a:bodyPr wrap="square" rtlCol="0">
            <a:spAutoFit/>
          </a:bodyPr>
          <a:lstStyle/>
          <a:p>
            <a:r>
              <a:rPr lang="hr-HR" sz="4800" b="1" dirty="0" smtClean="0">
                <a:solidFill>
                  <a:schemeClr val="accent1"/>
                </a:solidFill>
              </a:rPr>
              <a:t>UVOD u Primjer iz prakse</a:t>
            </a:r>
            <a:endParaRPr lang="en-US" sz="4800" b="1" dirty="0">
              <a:solidFill>
                <a:schemeClr val="accent1"/>
              </a:solidFill>
            </a:endParaRPr>
          </a:p>
        </p:txBody>
      </p:sp>
      <p:sp>
        <p:nvSpPr>
          <p:cNvPr id="5" name="TextBox 4"/>
          <p:cNvSpPr txBox="1"/>
          <p:nvPr/>
        </p:nvSpPr>
        <p:spPr>
          <a:xfrm>
            <a:off x="11028218" y="6642556"/>
            <a:ext cx="1163782" cy="215444"/>
          </a:xfrm>
          <a:prstGeom prst="rect">
            <a:avLst/>
          </a:prstGeom>
          <a:noFill/>
        </p:spPr>
        <p:txBody>
          <a:bodyPr wrap="square" rtlCol="0">
            <a:spAutoFit/>
          </a:bodyPr>
          <a:lstStyle/>
          <a:p>
            <a:r>
              <a:rPr lang="hr-HR" sz="800" dirty="0" smtClean="0"/>
              <a:t>SOURCE: www.duzs.hr</a:t>
            </a:r>
            <a:endParaRPr lang="en-US" sz="800" dirty="0"/>
          </a:p>
        </p:txBody>
      </p:sp>
    </p:spTree>
    <p:extLst>
      <p:ext uri="{BB962C8B-B14F-4D97-AF65-F5344CB8AC3E}">
        <p14:creationId xmlns:p14="http://schemas.microsoft.com/office/powerpoint/2010/main" val="10040657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382" y="962526"/>
            <a:ext cx="11697195" cy="6924973"/>
          </a:xfrm>
          <a:prstGeom prst="rect">
            <a:avLst/>
          </a:prstGeom>
          <a:noFill/>
        </p:spPr>
        <p:txBody>
          <a:bodyPr wrap="square" rtlCol="0">
            <a:spAutoFit/>
          </a:bodyPr>
          <a:lstStyle/>
          <a:p>
            <a:endParaRPr lang="hr-HR" sz="2000" dirty="0" smtClean="0"/>
          </a:p>
          <a:p>
            <a:endParaRPr lang="hr-HR" sz="2000" dirty="0" smtClean="0"/>
          </a:p>
          <a:p>
            <a:r>
              <a:rPr lang="hr-HR" sz="2000" b="1" dirty="0" smtClean="0">
                <a:solidFill>
                  <a:schemeClr val="accent1"/>
                </a:solidFill>
              </a:rPr>
              <a:t>Republika Hrvatska PROCJENA UGROŽENOSTI (Ožujak 2013)</a:t>
            </a:r>
          </a:p>
          <a:p>
            <a:r>
              <a:rPr lang="hr-HR" sz="2000" dirty="0" smtClean="0">
                <a:solidFill>
                  <a:schemeClr val="accent1"/>
                </a:solidFill>
              </a:rPr>
              <a:t>Problem: </a:t>
            </a:r>
            <a:r>
              <a:rPr lang="hr-HR" sz="2000" b="1" dirty="0" smtClean="0">
                <a:solidFill>
                  <a:srgbClr val="FF0000"/>
                </a:solidFill>
              </a:rPr>
              <a:t>NEMA PODATAKA O SOCIJALNOJ RANJIVOSTI</a:t>
            </a:r>
          </a:p>
          <a:p>
            <a:r>
              <a:rPr lang="hr-HR" sz="2000" dirty="0" smtClean="0">
                <a:solidFill>
                  <a:schemeClr val="accent1"/>
                </a:solidFill>
              </a:rPr>
              <a:t>(NAPOMENA: od studenog 2015 Republika Hrvatska ima novu PROCJENU RIZIKA međutim ovaj </a:t>
            </a:r>
            <a:r>
              <a:rPr lang="hr-HR" sz="2000" dirty="0" smtClean="0">
                <a:solidFill>
                  <a:schemeClr val="accent1"/>
                </a:solidFill>
              </a:rPr>
              <a:t>nedostatak </a:t>
            </a:r>
            <a:r>
              <a:rPr lang="hr-HR" sz="2000" dirty="0" smtClean="0">
                <a:solidFill>
                  <a:schemeClr val="accent1"/>
                </a:solidFill>
              </a:rPr>
              <a:t>nije </a:t>
            </a:r>
            <a:r>
              <a:rPr lang="hr-HR" sz="2000" dirty="0" err="1" smtClean="0">
                <a:solidFill>
                  <a:schemeClr val="accent1"/>
                </a:solidFill>
              </a:rPr>
              <a:t>rješen</a:t>
            </a:r>
            <a:r>
              <a:rPr lang="hr-HR" sz="2000" dirty="0" smtClean="0">
                <a:solidFill>
                  <a:schemeClr val="accent1"/>
                </a:solidFill>
              </a:rPr>
              <a:t>)</a:t>
            </a:r>
          </a:p>
          <a:p>
            <a:endParaRPr lang="hr-HR" sz="2000" dirty="0">
              <a:solidFill>
                <a:schemeClr val="tx2"/>
              </a:solidFill>
            </a:endParaRPr>
          </a:p>
          <a:p>
            <a:r>
              <a:rPr lang="hr-HR" sz="2000" b="1" dirty="0" smtClean="0">
                <a:solidFill>
                  <a:schemeClr val="accent1"/>
                </a:solidFill>
              </a:rPr>
              <a:t>Republika Hrvatska PLAN ZAŠTITE I SPAŠAVANJA (srpanj 2010)</a:t>
            </a:r>
          </a:p>
          <a:p>
            <a:r>
              <a:rPr lang="hr-HR" sz="2000" dirty="0" smtClean="0">
                <a:solidFill>
                  <a:schemeClr val="accent1"/>
                </a:solidFill>
              </a:rPr>
              <a:t>Problem: </a:t>
            </a:r>
            <a:r>
              <a:rPr lang="hr-HR" sz="2000" b="1" dirty="0" smtClean="0">
                <a:solidFill>
                  <a:srgbClr val="FF0000"/>
                </a:solidFill>
              </a:rPr>
              <a:t>NEMA PLANIRANJA ODGOVORA U SMISLU SOCIJALNE RANJIVOSTI </a:t>
            </a:r>
          </a:p>
          <a:p>
            <a:r>
              <a:rPr lang="hr-HR" sz="2000" dirty="0" smtClean="0">
                <a:solidFill>
                  <a:schemeClr val="accent1"/>
                </a:solidFill>
              </a:rPr>
              <a:t>(jedina približna napomena socijalne ranjivosti u dokumentu od 79 stranica je da bi se evakuacijske liste ranjivih skupina trebale napraviti na osnovu podataka o: trudnicama, majkama sa djecom do 12 g/s, djeci do 15 g/s, osobama sa posebnim potrebama, bolesnima, nemoćnima, nepokretnima i starijim od 75 g/s)</a:t>
            </a:r>
          </a:p>
          <a:p>
            <a:endParaRPr lang="hr-HR" sz="2000" dirty="0" smtClean="0"/>
          </a:p>
          <a:p>
            <a:r>
              <a:rPr lang="hr-HR" sz="2800" b="1" dirty="0" smtClean="0">
                <a:solidFill>
                  <a:schemeClr val="accent1"/>
                </a:solidFill>
              </a:rPr>
              <a:t>GENERALNI PROBLEM:</a:t>
            </a:r>
          </a:p>
          <a:p>
            <a:endParaRPr lang="hr-HR" sz="2000" dirty="0"/>
          </a:p>
          <a:p>
            <a:r>
              <a:rPr lang="hr-HR" sz="2800" b="1" dirty="0" smtClean="0">
                <a:solidFill>
                  <a:srgbClr val="FF0000"/>
                </a:solidFill>
              </a:rPr>
              <a:t>NEPOSTOJANJE STANDARDIZIRANE METODOLOGIJE  SOCIAJALNE RANJIVOSTI</a:t>
            </a:r>
          </a:p>
          <a:p>
            <a:endParaRPr lang="hr-HR" dirty="0" smtClean="0"/>
          </a:p>
          <a:p>
            <a:r>
              <a:rPr lang="hr-HR" dirty="0" smtClean="0"/>
              <a:t>Izvor: </a:t>
            </a:r>
            <a:r>
              <a:rPr lang="hr-HR" dirty="0" smtClean="0">
                <a:hlinkClick r:id="rId2"/>
              </a:rPr>
              <a:t>http://www.duzs.hr/page.aspx?PageID=571</a:t>
            </a:r>
            <a:endParaRPr lang="hr-HR" dirty="0" smtClean="0"/>
          </a:p>
          <a:p>
            <a:endParaRPr lang="hr-HR" dirty="0"/>
          </a:p>
          <a:p>
            <a:endParaRPr lang="hr-HR" dirty="0" smtClean="0"/>
          </a:p>
          <a:p>
            <a:endParaRPr lang="hr-HR" dirty="0"/>
          </a:p>
          <a:p>
            <a:endParaRPr lang="en-US" dirty="0"/>
          </a:p>
        </p:txBody>
      </p:sp>
      <p:sp>
        <p:nvSpPr>
          <p:cNvPr id="3" name="TextBox 2"/>
          <p:cNvSpPr txBox="1"/>
          <p:nvPr/>
        </p:nvSpPr>
        <p:spPr>
          <a:xfrm>
            <a:off x="637674" y="177696"/>
            <a:ext cx="10813429" cy="1323439"/>
          </a:xfrm>
          <a:prstGeom prst="rect">
            <a:avLst/>
          </a:prstGeom>
          <a:noFill/>
        </p:spPr>
        <p:txBody>
          <a:bodyPr wrap="square" rtlCol="0">
            <a:spAutoFit/>
          </a:bodyPr>
          <a:lstStyle/>
          <a:p>
            <a:r>
              <a:rPr lang="hr-HR" sz="4000" b="1" dirty="0" err="1" smtClean="0">
                <a:solidFill>
                  <a:schemeClr val="accent1"/>
                </a:solidFill>
              </a:rPr>
              <a:t>Dokumeni</a:t>
            </a:r>
            <a:r>
              <a:rPr lang="hr-HR" sz="4000" b="1" dirty="0" smtClean="0">
                <a:solidFill>
                  <a:schemeClr val="accent1"/>
                </a:solidFill>
              </a:rPr>
              <a:t> iz područja Upravljanjima rizika od katastrofa u  Hrvatskoj</a:t>
            </a:r>
            <a:endParaRPr lang="en-US" sz="4000" b="1" dirty="0">
              <a:solidFill>
                <a:schemeClr val="accent1"/>
              </a:solidFill>
            </a:endParaRPr>
          </a:p>
        </p:txBody>
      </p:sp>
      <p:pic>
        <p:nvPicPr>
          <p:cNvPr id="4" name="Picture 3"/>
          <p:cNvPicPr>
            <a:picLocks noChangeAspect="1"/>
          </p:cNvPicPr>
          <p:nvPr/>
        </p:nvPicPr>
        <p:blipFill>
          <a:blip r:embed="rId3"/>
          <a:stretch>
            <a:fillRect/>
          </a:stretch>
        </p:blipFill>
        <p:spPr>
          <a:xfrm>
            <a:off x="11015663" y="15021"/>
            <a:ext cx="1176336" cy="2170196"/>
          </a:xfrm>
          <a:prstGeom prst="rect">
            <a:avLst/>
          </a:prstGeom>
        </p:spPr>
      </p:pic>
    </p:spTree>
    <p:extLst>
      <p:ext uri="{BB962C8B-B14F-4D97-AF65-F5344CB8AC3E}">
        <p14:creationId xmlns:p14="http://schemas.microsoft.com/office/powerpoint/2010/main" val="13380179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20972" cy="347472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0972" y="0"/>
            <a:ext cx="6171027" cy="347472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474720"/>
            <a:ext cx="6020973" cy="338017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0972" y="3464947"/>
            <a:ext cx="6171028" cy="3389947"/>
          </a:xfrm>
          <a:prstGeom prst="rect">
            <a:avLst/>
          </a:prstGeom>
        </p:spPr>
      </p:pic>
      <p:sp>
        <p:nvSpPr>
          <p:cNvPr id="7" name="TextBox 6"/>
          <p:cNvSpPr txBox="1"/>
          <p:nvPr/>
        </p:nvSpPr>
        <p:spPr>
          <a:xfrm>
            <a:off x="11028218" y="6642556"/>
            <a:ext cx="1163782" cy="215444"/>
          </a:xfrm>
          <a:prstGeom prst="rect">
            <a:avLst/>
          </a:prstGeom>
          <a:noFill/>
        </p:spPr>
        <p:txBody>
          <a:bodyPr wrap="square" rtlCol="0">
            <a:spAutoFit/>
          </a:bodyPr>
          <a:lstStyle/>
          <a:p>
            <a:r>
              <a:rPr lang="hr-HR" sz="800" dirty="0" smtClean="0"/>
              <a:t>SOURCE: www.pixel..hr</a:t>
            </a:r>
            <a:endParaRPr lang="en-US" sz="800" dirty="0"/>
          </a:p>
        </p:txBody>
      </p:sp>
      <p:sp>
        <p:nvSpPr>
          <p:cNvPr id="8" name="TextBox 7"/>
          <p:cNvSpPr txBox="1"/>
          <p:nvPr/>
        </p:nvSpPr>
        <p:spPr>
          <a:xfrm>
            <a:off x="1545035" y="2136621"/>
            <a:ext cx="8951874" cy="3046988"/>
          </a:xfrm>
          <a:prstGeom prst="rect">
            <a:avLst/>
          </a:prstGeom>
          <a:noFill/>
        </p:spPr>
        <p:txBody>
          <a:bodyPr wrap="none" rtlCol="0">
            <a:spAutoFit/>
          </a:bodyPr>
          <a:lstStyle/>
          <a:p>
            <a:pPr algn="ctr"/>
            <a:r>
              <a:rPr lang="hr-HR" sz="4800" b="1" dirty="0" smtClean="0">
                <a:solidFill>
                  <a:srgbClr val="FFFF00"/>
                </a:solidFill>
              </a:rPr>
              <a:t>Jesmo li mogli imati bolju reakciju </a:t>
            </a:r>
          </a:p>
          <a:p>
            <a:pPr algn="ctr"/>
            <a:r>
              <a:rPr lang="hr-HR" sz="4800" b="1" dirty="0" smtClean="0">
                <a:solidFill>
                  <a:srgbClr val="FFFF00"/>
                </a:solidFill>
              </a:rPr>
              <a:t>u smislu spašavanja </a:t>
            </a:r>
          </a:p>
          <a:p>
            <a:pPr algn="ctr"/>
            <a:r>
              <a:rPr lang="hr-HR" sz="4800" b="1" dirty="0" smtClean="0">
                <a:solidFill>
                  <a:srgbClr val="FFFF00"/>
                </a:solidFill>
              </a:rPr>
              <a:t>da smo imali bolje podatke </a:t>
            </a:r>
          </a:p>
          <a:p>
            <a:pPr algn="ctr"/>
            <a:r>
              <a:rPr lang="hr-HR" sz="4800" b="1" dirty="0" smtClean="0">
                <a:solidFill>
                  <a:srgbClr val="FFFF00"/>
                </a:solidFill>
              </a:rPr>
              <a:t>o socijalnoj ranjivosti? </a:t>
            </a:r>
            <a:endParaRPr lang="en-US" sz="4800" b="1" dirty="0">
              <a:solidFill>
                <a:srgbClr val="FFFF00"/>
              </a:solidFill>
            </a:endParaRPr>
          </a:p>
        </p:txBody>
      </p:sp>
    </p:spTree>
    <p:extLst>
      <p:ext uri="{BB962C8B-B14F-4D97-AF65-F5344CB8AC3E}">
        <p14:creationId xmlns:p14="http://schemas.microsoft.com/office/powerpoint/2010/main" val="1070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r-HR" b="1" dirty="0" smtClean="0">
                <a:solidFill>
                  <a:schemeClr val="accent1"/>
                </a:solidFill>
              </a:rPr>
              <a:t>USPOREDNO PROFILIRANJE SOCIJALNE RANJIVOSTI </a:t>
            </a:r>
            <a:r>
              <a:rPr lang="en-US" b="1" dirty="0" smtClean="0">
                <a:solidFill>
                  <a:schemeClr val="accent1"/>
                </a:solidFill>
              </a:rPr>
              <a:t>(CSVP) – </a:t>
            </a:r>
            <a:r>
              <a:rPr lang="en-US" b="1" dirty="0" err="1" smtClean="0">
                <a:solidFill>
                  <a:schemeClr val="accent1"/>
                </a:solidFill>
              </a:rPr>
              <a:t>Primjer</a:t>
            </a:r>
            <a:r>
              <a:rPr lang="en-US" b="1" dirty="0" smtClean="0">
                <a:solidFill>
                  <a:schemeClr val="accent1"/>
                </a:solidFill>
              </a:rPr>
              <a:t> </a:t>
            </a:r>
            <a:r>
              <a:rPr lang="en-US" b="1" dirty="0" err="1" smtClean="0">
                <a:solidFill>
                  <a:schemeClr val="accent1"/>
                </a:solidFill>
              </a:rPr>
              <a:t>iz</a:t>
            </a:r>
            <a:r>
              <a:rPr lang="en-US" b="1" dirty="0" smtClean="0">
                <a:solidFill>
                  <a:schemeClr val="accent1"/>
                </a:solidFill>
              </a:rPr>
              <a:t> </a:t>
            </a:r>
            <a:r>
              <a:rPr lang="en-US" b="1" dirty="0" err="1" smtClean="0">
                <a:solidFill>
                  <a:schemeClr val="accent1"/>
                </a:solidFill>
              </a:rPr>
              <a:t>Hrvatske</a:t>
            </a:r>
            <a:endParaRPr lang="en-US" b="1" dirty="0">
              <a:solidFill>
                <a:schemeClr val="accent1"/>
              </a:solidFill>
            </a:endParaRPr>
          </a:p>
        </p:txBody>
      </p:sp>
      <p:sp>
        <p:nvSpPr>
          <p:cNvPr id="3" name="Content Placeholder 2"/>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hr-HR" sz="2000" dirty="0" smtClean="0"/>
          </a:p>
          <a:p>
            <a:pPr>
              <a:buFont typeface="Wingdings" panose="05000000000000000000" pitchFamily="2" charset="2"/>
              <a:buChar char="Ø"/>
            </a:pPr>
            <a:r>
              <a:rPr lang="en-US" dirty="0" err="1" smtClean="0">
                <a:solidFill>
                  <a:schemeClr val="accent1"/>
                </a:solidFill>
              </a:rPr>
              <a:t>Preporuke</a:t>
            </a:r>
            <a:r>
              <a:rPr lang="en-US" dirty="0" smtClean="0">
                <a:solidFill>
                  <a:schemeClr val="accent1"/>
                </a:solidFill>
              </a:rPr>
              <a:t>/</a:t>
            </a:r>
            <a:r>
              <a:rPr lang="en-US" dirty="0" err="1" smtClean="0">
                <a:solidFill>
                  <a:schemeClr val="accent1"/>
                </a:solidFill>
              </a:rPr>
              <a:t>smjernice</a:t>
            </a:r>
            <a:r>
              <a:rPr lang="en-US" dirty="0" smtClean="0">
                <a:solidFill>
                  <a:schemeClr val="accent1"/>
                </a:solidFill>
              </a:rPr>
              <a:t> </a:t>
            </a:r>
            <a:r>
              <a:rPr lang="en-US" dirty="0" err="1" smtClean="0">
                <a:solidFill>
                  <a:schemeClr val="accent1"/>
                </a:solidFill>
              </a:rPr>
              <a:t>za</a:t>
            </a:r>
            <a:r>
              <a:rPr lang="en-US" dirty="0" smtClean="0">
                <a:solidFill>
                  <a:schemeClr val="accent1"/>
                </a:solidFill>
              </a:rPr>
              <a:t> </a:t>
            </a:r>
            <a:r>
              <a:rPr lang="en-US" dirty="0" err="1" smtClean="0">
                <a:solidFill>
                  <a:schemeClr val="accent1"/>
                </a:solidFill>
              </a:rPr>
              <a:t>razvoj</a:t>
            </a:r>
            <a:r>
              <a:rPr lang="en-US" dirty="0" smtClean="0">
                <a:solidFill>
                  <a:schemeClr val="accent1"/>
                </a:solidFill>
              </a:rPr>
              <a:t> </a:t>
            </a:r>
            <a:r>
              <a:rPr lang="en-US" dirty="0" err="1" smtClean="0">
                <a:solidFill>
                  <a:schemeClr val="accent1"/>
                </a:solidFill>
              </a:rPr>
              <a:t>metodologije</a:t>
            </a:r>
            <a:r>
              <a:rPr lang="en-US" dirty="0" smtClean="0">
                <a:solidFill>
                  <a:schemeClr val="accent1"/>
                </a:solidFill>
              </a:rPr>
              <a:t> </a:t>
            </a:r>
            <a:r>
              <a:rPr lang="en-US" dirty="0" err="1" smtClean="0">
                <a:solidFill>
                  <a:schemeClr val="accent1"/>
                </a:solidFill>
              </a:rPr>
              <a:t>Socijalne</a:t>
            </a:r>
            <a:r>
              <a:rPr lang="en-US" dirty="0" smtClean="0">
                <a:solidFill>
                  <a:schemeClr val="accent1"/>
                </a:solidFill>
              </a:rPr>
              <a:t> </a:t>
            </a:r>
            <a:r>
              <a:rPr lang="en-US" dirty="0" err="1" smtClean="0">
                <a:solidFill>
                  <a:schemeClr val="accent1"/>
                </a:solidFill>
              </a:rPr>
              <a:t>ranjivosti</a:t>
            </a:r>
            <a:r>
              <a:rPr lang="en-US" dirty="0" smtClean="0">
                <a:solidFill>
                  <a:schemeClr val="accent1"/>
                </a:solidFill>
              </a:rPr>
              <a:t> u </a:t>
            </a:r>
            <a:r>
              <a:rPr lang="en-US" dirty="0" err="1" smtClean="0">
                <a:solidFill>
                  <a:schemeClr val="accent1"/>
                </a:solidFill>
              </a:rPr>
              <a:t>Hrvatskoj</a:t>
            </a:r>
            <a:r>
              <a:rPr lang="en-US" dirty="0" smtClean="0">
                <a:solidFill>
                  <a:schemeClr val="accent1"/>
                </a:solidFill>
              </a:rPr>
              <a:t> se </a:t>
            </a:r>
            <a:r>
              <a:rPr lang="en-US" dirty="0" err="1" smtClean="0">
                <a:solidFill>
                  <a:schemeClr val="accent1"/>
                </a:solidFill>
              </a:rPr>
              <a:t>prvenstveno</a:t>
            </a:r>
            <a:r>
              <a:rPr lang="en-US" dirty="0" smtClean="0">
                <a:solidFill>
                  <a:schemeClr val="accent1"/>
                </a:solidFill>
              </a:rPr>
              <a:t> </a:t>
            </a:r>
            <a:r>
              <a:rPr lang="en-US" dirty="0" err="1" smtClean="0">
                <a:solidFill>
                  <a:schemeClr val="accent1"/>
                </a:solidFill>
              </a:rPr>
              <a:t>zasnivaju</a:t>
            </a:r>
            <a:r>
              <a:rPr lang="en-US" dirty="0" smtClean="0">
                <a:solidFill>
                  <a:schemeClr val="accent1"/>
                </a:solidFill>
              </a:rPr>
              <a:t> </a:t>
            </a:r>
            <a:r>
              <a:rPr lang="en-US" dirty="0" err="1" smtClean="0">
                <a:solidFill>
                  <a:schemeClr val="accent1"/>
                </a:solidFill>
              </a:rPr>
              <a:t>na</a:t>
            </a:r>
            <a:r>
              <a:rPr lang="en-US" dirty="0" smtClean="0">
                <a:solidFill>
                  <a:schemeClr val="accent1"/>
                </a:solidFill>
              </a:rPr>
              <a:t> </a:t>
            </a:r>
            <a:r>
              <a:rPr lang="en-US" dirty="0" err="1" smtClean="0">
                <a:solidFill>
                  <a:schemeClr val="accent1"/>
                </a:solidFill>
              </a:rPr>
              <a:t>dva</a:t>
            </a:r>
            <a:r>
              <a:rPr lang="en-US" dirty="0" smtClean="0">
                <a:solidFill>
                  <a:schemeClr val="accent1"/>
                </a:solidFill>
              </a:rPr>
              <a:t> </a:t>
            </a:r>
            <a:r>
              <a:rPr lang="en-US" dirty="0" err="1" smtClean="0">
                <a:solidFill>
                  <a:schemeClr val="accent1"/>
                </a:solidFill>
              </a:rPr>
              <a:t>važnja</a:t>
            </a:r>
            <a:r>
              <a:rPr lang="en-US" dirty="0" smtClean="0">
                <a:solidFill>
                  <a:schemeClr val="accent1"/>
                </a:solidFill>
              </a:rPr>
              <a:t> </a:t>
            </a:r>
            <a:r>
              <a:rPr lang="en-US" dirty="0" err="1" smtClean="0">
                <a:solidFill>
                  <a:schemeClr val="accent1"/>
                </a:solidFill>
              </a:rPr>
              <a:t>temelja</a:t>
            </a:r>
            <a:r>
              <a:rPr lang="en-US" dirty="0" smtClean="0">
                <a:solidFill>
                  <a:schemeClr val="accent1"/>
                </a:solidFill>
              </a:rPr>
              <a:t>, a to </a:t>
            </a:r>
            <a:r>
              <a:rPr lang="en-US" dirty="0" err="1" smtClean="0">
                <a:solidFill>
                  <a:schemeClr val="accent1"/>
                </a:solidFill>
              </a:rPr>
              <a:t>su</a:t>
            </a:r>
            <a:r>
              <a:rPr lang="en-US" dirty="0" smtClean="0">
                <a:solidFill>
                  <a:schemeClr val="accent1"/>
                </a:solidFill>
              </a:rPr>
              <a:t>: </a:t>
            </a:r>
            <a:r>
              <a:rPr lang="en-US" b="1" u="sng" dirty="0" err="1" smtClean="0">
                <a:solidFill>
                  <a:schemeClr val="accent2"/>
                </a:solidFill>
              </a:rPr>
              <a:t>jednostavnost</a:t>
            </a:r>
            <a:r>
              <a:rPr lang="en-US" b="1" u="sng" dirty="0" smtClean="0">
                <a:solidFill>
                  <a:schemeClr val="accent2"/>
                </a:solidFill>
              </a:rPr>
              <a:t>/</a:t>
            </a:r>
            <a:r>
              <a:rPr lang="en-US" b="1" u="sng" dirty="0" err="1" smtClean="0">
                <a:solidFill>
                  <a:schemeClr val="accent2"/>
                </a:solidFill>
              </a:rPr>
              <a:t>dostupnost</a:t>
            </a:r>
            <a:r>
              <a:rPr lang="en-US" b="1" u="sng" dirty="0" smtClean="0">
                <a:solidFill>
                  <a:schemeClr val="accent2"/>
                </a:solidFill>
              </a:rPr>
              <a:t> </a:t>
            </a:r>
            <a:r>
              <a:rPr lang="en-US" b="1" u="sng" dirty="0" err="1" smtClean="0">
                <a:solidFill>
                  <a:schemeClr val="accent2"/>
                </a:solidFill>
              </a:rPr>
              <a:t>podataka</a:t>
            </a:r>
            <a:r>
              <a:rPr lang="en-US" b="1" u="sng" dirty="0" smtClean="0">
                <a:solidFill>
                  <a:schemeClr val="accent2"/>
                </a:solidFill>
              </a:rPr>
              <a:t> </a:t>
            </a:r>
            <a:r>
              <a:rPr lang="en-US" b="1" u="sng" dirty="0" err="1" smtClean="0">
                <a:solidFill>
                  <a:schemeClr val="accent2"/>
                </a:solidFill>
              </a:rPr>
              <a:t>i</a:t>
            </a:r>
            <a:r>
              <a:rPr lang="en-US" b="1" u="sng" dirty="0" smtClean="0">
                <a:solidFill>
                  <a:schemeClr val="accent2"/>
                </a:solidFill>
              </a:rPr>
              <a:t> </a:t>
            </a:r>
            <a:r>
              <a:rPr lang="en-US" b="1" u="sng" dirty="0" err="1" smtClean="0">
                <a:solidFill>
                  <a:schemeClr val="accent2"/>
                </a:solidFill>
              </a:rPr>
              <a:t>usporedivost</a:t>
            </a:r>
            <a:r>
              <a:rPr lang="en-US" b="1" dirty="0" smtClean="0">
                <a:solidFill>
                  <a:schemeClr val="accent2"/>
                </a:solidFill>
              </a:rPr>
              <a:t>.</a:t>
            </a:r>
            <a:r>
              <a:rPr lang="en-US" dirty="0" smtClean="0">
                <a:solidFill>
                  <a:schemeClr val="accent2"/>
                </a:solidFill>
              </a:rPr>
              <a:t>  </a:t>
            </a:r>
            <a:endParaRPr lang="hr-HR" dirty="0" smtClean="0">
              <a:solidFill>
                <a:schemeClr val="accent2"/>
              </a:solidFill>
            </a:endParaRPr>
          </a:p>
          <a:p>
            <a:endParaRPr lang="hr-HR" dirty="0" smtClean="0">
              <a:solidFill>
                <a:schemeClr val="tx2"/>
              </a:solidFill>
            </a:endParaRPr>
          </a:p>
          <a:p>
            <a:pPr>
              <a:buFont typeface="Wingdings" panose="05000000000000000000" pitchFamily="2" charset="2"/>
              <a:buChar char="Ø"/>
            </a:pPr>
            <a:r>
              <a:rPr lang="hr-HR" dirty="0" smtClean="0">
                <a:solidFill>
                  <a:schemeClr val="accent1"/>
                </a:solidFill>
              </a:rPr>
              <a:t>Bazirana na široko dostupnim i standardiziranim podacima iz </a:t>
            </a:r>
            <a:r>
              <a:rPr lang="en-US" b="1" u="sng" dirty="0" err="1">
                <a:solidFill>
                  <a:schemeClr val="accent2"/>
                </a:solidFill>
              </a:rPr>
              <a:t>P</a:t>
            </a:r>
            <a:r>
              <a:rPr lang="en-US" b="1" u="sng" dirty="0" err="1" smtClean="0">
                <a:solidFill>
                  <a:schemeClr val="accent2"/>
                </a:solidFill>
              </a:rPr>
              <a:t>opisa</a:t>
            </a:r>
            <a:r>
              <a:rPr lang="en-US" b="1" u="sng" dirty="0" smtClean="0">
                <a:solidFill>
                  <a:schemeClr val="accent2"/>
                </a:solidFill>
              </a:rPr>
              <a:t> </a:t>
            </a:r>
            <a:r>
              <a:rPr lang="en-US" b="1" u="sng" dirty="0" err="1" smtClean="0">
                <a:solidFill>
                  <a:schemeClr val="accent2"/>
                </a:solidFill>
              </a:rPr>
              <a:t>stanovništva</a:t>
            </a:r>
            <a:r>
              <a:rPr lang="en-US" b="1" u="sng" dirty="0" smtClean="0">
                <a:solidFill>
                  <a:schemeClr val="accent2"/>
                </a:solidFill>
              </a:rPr>
              <a:t>, </a:t>
            </a:r>
            <a:r>
              <a:rPr lang="en-US" b="1" u="sng" dirty="0" err="1" smtClean="0">
                <a:solidFill>
                  <a:schemeClr val="accent2"/>
                </a:solidFill>
              </a:rPr>
              <a:t>domaćinstava</a:t>
            </a:r>
            <a:r>
              <a:rPr lang="en-US" b="1" u="sng" dirty="0" smtClean="0">
                <a:solidFill>
                  <a:schemeClr val="accent2"/>
                </a:solidFill>
              </a:rPr>
              <a:t> </a:t>
            </a:r>
            <a:r>
              <a:rPr lang="hr-HR" b="1" u="sng" dirty="0" smtClean="0">
                <a:solidFill>
                  <a:schemeClr val="accent2"/>
                </a:solidFill>
              </a:rPr>
              <a:t>i stanova u Hrvatskoj </a:t>
            </a:r>
            <a:r>
              <a:rPr lang="en-US" b="1" u="sng" dirty="0" smtClean="0">
                <a:solidFill>
                  <a:schemeClr val="accent2"/>
                </a:solidFill>
              </a:rPr>
              <a:t>2011</a:t>
            </a:r>
            <a:endParaRPr lang="hr-HR" b="1" u="sng" dirty="0">
              <a:solidFill>
                <a:schemeClr val="accent2"/>
              </a:solidFill>
            </a:endParaRPr>
          </a:p>
          <a:p>
            <a:endParaRPr lang="en-US" sz="2000" dirty="0" smtClean="0"/>
          </a:p>
          <a:p>
            <a:endParaRPr lang="en-US" sz="2000" dirty="0"/>
          </a:p>
        </p:txBody>
      </p:sp>
      <p:pic>
        <p:nvPicPr>
          <p:cNvPr id="4" name="Picture 3"/>
          <p:cNvPicPr>
            <a:picLocks noChangeAspect="1"/>
          </p:cNvPicPr>
          <p:nvPr/>
        </p:nvPicPr>
        <p:blipFill>
          <a:blip r:embed="rId2"/>
          <a:stretch>
            <a:fillRect/>
          </a:stretch>
        </p:blipFill>
        <p:spPr>
          <a:xfrm>
            <a:off x="11015663" y="15021"/>
            <a:ext cx="1176336" cy="2170196"/>
          </a:xfrm>
          <a:prstGeom prst="rect">
            <a:avLst/>
          </a:prstGeom>
        </p:spPr>
      </p:pic>
    </p:spTree>
    <p:extLst>
      <p:ext uri="{BB962C8B-B14F-4D97-AF65-F5344CB8AC3E}">
        <p14:creationId xmlns:p14="http://schemas.microsoft.com/office/powerpoint/2010/main" val="14290255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Od </a:t>
            </a:r>
            <a:r>
              <a:rPr lang="en-US" dirty="0" err="1" smtClean="0">
                <a:solidFill>
                  <a:schemeClr val="accent1"/>
                </a:solidFill>
              </a:rPr>
              <a:t>čega</a:t>
            </a:r>
            <a:r>
              <a:rPr lang="en-US" dirty="0" smtClean="0">
                <a:solidFill>
                  <a:schemeClr val="accent1"/>
                </a:solidFill>
              </a:rPr>
              <a:t> se </a:t>
            </a:r>
            <a:r>
              <a:rPr lang="en-US" dirty="0" err="1" smtClean="0">
                <a:solidFill>
                  <a:schemeClr val="accent1"/>
                </a:solidFill>
              </a:rPr>
              <a:t>sastoji</a:t>
            </a:r>
            <a:r>
              <a:rPr lang="en-US" dirty="0" smtClean="0">
                <a:solidFill>
                  <a:schemeClr val="accent1"/>
                </a:solidFill>
              </a:rPr>
              <a:t> RIZIK od </a:t>
            </a:r>
            <a:r>
              <a:rPr lang="en-US" dirty="0" err="1" smtClean="0">
                <a:solidFill>
                  <a:schemeClr val="accent1"/>
                </a:solidFill>
              </a:rPr>
              <a:t>katastrofa</a:t>
            </a:r>
            <a:r>
              <a:rPr lang="en-US" dirty="0" smtClean="0">
                <a:solidFill>
                  <a:schemeClr val="accent1"/>
                </a:solidFill>
              </a:rPr>
              <a:t>?</a:t>
            </a:r>
            <a:endParaRPr lang="en-US" dirty="0">
              <a:solidFill>
                <a:schemeClr val="accent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99373405"/>
              </p:ext>
            </p:extLst>
          </p:nvPr>
        </p:nvGraphicFramePr>
        <p:xfrm>
          <a:off x="838200" y="1690688"/>
          <a:ext cx="10515600" cy="48749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stretch>
            <a:fillRect/>
          </a:stretch>
        </p:blipFill>
        <p:spPr>
          <a:xfrm>
            <a:off x="11015663" y="15021"/>
            <a:ext cx="1176336" cy="2170196"/>
          </a:xfrm>
          <a:prstGeom prst="rect">
            <a:avLst/>
          </a:prstGeom>
        </p:spPr>
      </p:pic>
    </p:spTree>
    <p:extLst>
      <p:ext uri="{BB962C8B-B14F-4D97-AF65-F5344CB8AC3E}">
        <p14:creationId xmlns:p14="http://schemas.microsoft.com/office/powerpoint/2010/main" val="160024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r-HR" b="1" dirty="0" smtClean="0">
                <a:solidFill>
                  <a:schemeClr val="accent1"/>
                </a:solidFill>
              </a:rPr>
              <a:t>INDIKATORI SOCIJALNE RANJIVOSTI</a:t>
            </a:r>
            <a:endParaRPr lang="en-US" b="1" dirty="0">
              <a:solidFill>
                <a:schemeClr val="accent1"/>
              </a:solidFill>
            </a:endParaRPr>
          </a:p>
        </p:txBody>
      </p:sp>
      <p:sp>
        <p:nvSpPr>
          <p:cNvPr id="3" name="Content Placeholder 2"/>
          <p:cNvSpPr txBox="1">
            <a:spLocks/>
          </p:cNvSpPr>
          <p:nvPr/>
        </p:nvSpPr>
        <p:spPr>
          <a:xfrm>
            <a:off x="838200" y="1266092"/>
            <a:ext cx="10515600" cy="531501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u="sng" dirty="0" err="1" smtClean="0">
                <a:solidFill>
                  <a:schemeClr val="accent1"/>
                </a:solidFill>
              </a:rPr>
              <a:t>Principi</a:t>
            </a:r>
            <a:r>
              <a:rPr lang="en-US" sz="2400" b="1" u="sng" dirty="0" smtClean="0">
                <a:solidFill>
                  <a:schemeClr val="accent1"/>
                </a:solidFill>
              </a:rPr>
              <a:t> </a:t>
            </a:r>
            <a:r>
              <a:rPr lang="en-US" sz="2400" b="1" u="sng" dirty="0" err="1" smtClean="0">
                <a:solidFill>
                  <a:schemeClr val="accent1"/>
                </a:solidFill>
              </a:rPr>
              <a:t>odabira</a:t>
            </a:r>
            <a:r>
              <a:rPr lang="en-US" sz="2400" b="1" u="sng" dirty="0" smtClean="0">
                <a:solidFill>
                  <a:schemeClr val="accent1"/>
                </a:solidFill>
              </a:rPr>
              <a:t> CSVP </a:t>
            </a:r>
            <a:r>
              <a:rPr lang="hr-HR" sz="2400" b="1" u="sng" dirty="0" smtClean="0">
                <a:solidFill>
                  <a:schemeClr val="accent1"/>
                </a:solidFill>
              </a:rPr>
              <a:t>indikatora</a:t>
            </a:r>
          </a:p>
          <a:p>
            <a:pPr>
              <a:buFont typeface="Wingdings" panose="05000000000000000000" pitchFamily="2" charset="2"/>
              <a:buChar char="Ø"/>
            </a:pPr>
            <a:r>
              <a:rPr lang="en-US" sz="2400" dirty="0" err="1" smtClean="0">
                <a:solidFill>
                  <a:schemeClr val="accent1"/>
                </a:solidFill>
              </a:rPr>
              <a:t>Nakon</a:t>
            </a:r>
            <a:r>
              <a:rPr lang="en-US" sz="2400" dirty="0" smtClean="0">
                <a:solidFill>
                  <a:schemeClr val="accent1"/>
                </a:solidFill>
              </a:rPr>
              <a:t> </a:t>
            </a:r>
            <a:r>
              <a:rPr lang="en-US" sz="2400" dirty="0" err="1" smtClean="0">
                <a:solidFill>
                  <a:schemeClr val="accent1"/>
                </a:solidFill>
              </a:rPr>
              <a:t>prikupljanja</a:t>
            </a:r>
            <a:r>
              <a:rPr lang="en-US" sz="2400" dirty="0" smtClean="0">
                <a:solidFill>
                  <a:schemeClr val="accent1"/>
                </a:solidFill>
              </a:rPr>
              <a:t> </a:t>
            </a:r>
            <a:r>
              <a:rPr lang="en-US" sz="2400" dirty="0" err="1" smtClean="0">
                <a:solidFill>
                  <a:schemeClr val="accent1"/>
                </a:solidFill>
              </a:rPr>
              <a:t>podataka</a:t>
            </a:r>
            <a:r>
              <a:rPr lang="en-US" sz="2400" dirty="0" smtClean="0">
                <a:solidFill>
                  <a:schemeClr val="accent1"/>
                </a:solidFill>
              </a:rPr>
              <a:t> </a:t>
            </a:r>
            <a:r>
              <a:rPr lang="en-US" sz="2400" dirty="0" err="1" smtClean="0">
                <a:solidFill>
                  <a:schemeClr val="accent1"/>
                </a:solidFill>
              </a:rPr>
              <a:t>iz</a:t>
            </a:r>
            <a:r>
              <a:rPr lang="en-US" sz="2400" dirty="0" smtClean="0">
                <a:solidFill>
                  <a:schemeClr val="accent1"/>
                </a:solidFill>
              </a:rPr>
              <a:t> </a:t>
            </a:r>
            <a:r>
              <a:rPr lang="en-US" sz="2400" dirty="0" err="1" smtClean="0">
                <a:solidFill>
                  <a:schemeClr val="accent1"/>
                </a:solidFill>
              </a:rPr>
              <a:t>Popisa</a:t>
            </a:r>
            <a:r>
              <a:rPr lang="en-US" sz="2400" dirty="0" smtClean="0">
                <a:solidFill>
                  <a:schemeClr val="accent1"/>
                </a:solidFill>
              </a:rPr>
              <a:t> 2011, </a:t>
            </a:r>
            <a:r>
              <a:rPr lang="en-US" sz="2400" dirty="0" err="1" smtClean="0">
                <a:solidFill>
                  <a:schemeClr val="accent1"/>
                </a:solidFill>
              </a:rPr>
              <a:t>isti</a:t>
            </a:r>
            <a:r>
              <a:rPr lang="en-US" sz="2400" dirty="0" smtClean="0">
                <a:solidFill>
                  <a:schemeClr val="accent1"/>
                </a:solidFill>
              </a:rPr>
              <a:t> se </a:t>
            </a:r>
            <a:r>
              <a:rPr lang="en-US" sz="2400" dirty="0" err="1" smtClean="0">
                <a:solidFill>
                  <a:schemeClr val="accent1"/>
                </a:solidFill>
              </a:rPr>
              <a:t>mogu</a:t>
            </a:r>
            <a:r>
              <a:rPr lang="en-US" sz="2400" dirty="0" smtClean="0">
                <a:solidFill>
                  <a:schemeClr val="accent1"/>
                </a:solidFill>
              </a:rPr>
              <a:t> </a:t>
            </a:r>
            <a:r>
              <a:rPr lang="en-US" sz="2400" dirty="0" err="1" smtClean="0">
                <a:solidFill>
                  <a:schemeClr val="accent1"/>
                </a:solidFill>
              </a:rPr>
              <a:t>sumirati</a:t>
            </a:r>
            <a:r>
              <a:rPr lang="en-US" sz="2400" dirty="0" smtClean="0">
                <a:solidFill>
                  <a:schemeClr val="accent1"/>
                </a:solidFill>
              </a:rPr>
              <a:t> </a:t>
            </a:r>
            <a:r>
              <a:rPr lang="en-US" sz="2400" dirty="0" err="1" smtClean="0">
                <a:solidFill>
                  <a:schemeClr val="accent1"/>
                </a:solidFill>
              </a:rPr>
              <a:t>koristeći</a:t>
            </a:r>
            <a:r>
              <a:rPr lang="en-US" sz="2400" dirty="0" smtClean="0">
                <a:solidFill>
                  <a:schemeClr val="accent1"/>
                </a:solidFill>
              </a:rPr>
              <a:t> </a:t>
            </a:r>
            <a:r>
              <a:rPr lang="en-US" sz="2400" dirty="0" err="1" smtClean="0">
                <a:solidFill>
                  <a:schemeClr val="accent1"/>
                </a:solidFill>
              </a:rPr>
              <a:t>bazične</a:t>
            </a:r>
            <a:r>
              <a:rPr lang="en-US" sz="2400" dirty="0" smtClean="0">
                <a:solidFill>
                  <a:schemeClr val="accent1"/>
                </a:solidFill>
              </a:rPr>
              <a:t> </a:t>
            </a:r>
            <a:r>
              <a:rPr lang="en-US" sz="2400" dirty="0" err="1" smtClean="0">
                <a:solidFill>
                  <a:schemeClr val="accent1"/>
                </a:solidFill>
              </a:rPr>
              <a:t>postotke</a:t>
            </a:r>
            <a:r>
              <a:rPr lang="en-US" sz="2400" dirty="0" smtClean="0">
                <a:solidFill>
                  <a:schemeClr val="accent1"/>
                </a:solidFill>
              </a:rPr>
              <a:t> </a:t>
            </a:r>
            <a:r>
              <a:rPr lang="en-US" sz="2400" dirty="0" err="1" smtClean="0">
                <a:solidFill>
                  <a:schemeClr val="accent1"/>
                </a:solidFill>
              </a:rPr>
              <a:t>i</a:t>
            </a:r>
            <a:r>
              <a:rPr lang="en-US" sz="2400" dirty="0" smtClean="0">
                <a:solidFill>
                  <a:schemeClr val="accent1"/>
                </a:solidFill>
              </a:rPr>
              <a:t> </a:t>
            </a:r>
            <a:r>
              <a:rPr lang="en-US" sz="2400" dirty="0" err="1" smtClean="0">
                <a:solidFill>
                  <a:schemeClr val="accent1"/>
                </a:solidFill>
              </a:rPr>
              <a:t>odnose</a:t>
            </a:r>
            <a:r>
              <a:rPr lang="en-US" sz="2400" dirty="0" smtClean="0">
                <a:solidFill>
                  <a:schemeClr val="accent1"/>
                </a:solidFill>
              </a:rPr>
              <a:t> </a:t>
            </a:r>
            <a:r>
              <a:rPr lang="en-US" sz="2400" dirty="0" err="1" smtClean="0">
                <a:solidFill>
                  <a:schemeClr val="accent1"/>
                </a:solidFill>
              </a:rPr>
              <a:t>kako</a:t>
            </a:r>
            <a:r>
              <a:rPr lang="en-US" sz="2400" dirty="0" smtClean="0">
                <a:solidFill>
                  <a:schemeClr val="accent1"/>
                </a:solidFill>
              </a:rPr>
              <a:t> bi se </a:t>
            </a:r>
            <a:r>
              <a:rPr lang="en-US" sz="2400" dirty="0" err="1" smtClean="0">
                <a:solidFill>
                  <a:schemeClr val="accent1"/>
                </a:solidFill>
              </a:rPr>
              <a:t>komparirala</a:t>
            </a:r>
            <a:r>
              <a:rPr lang="en-US" sz="2400" dirty="0" smtClean="0">
                <a:solidFill>
                  <a:schemeClr val="accent1"/>
                </a:solidFill>
              </a:rPr>
              <a:t> </a:t>
            </a:r>
            <a:r>
              <a:rPr lang="en-US" sz="2400" dirty="0" err="1" smtClean="0">
                <a:solidFill>
                  <a:schemeClr val="accent1"/>
                </a:solidFill>
              </a:rPr>
              <a:t>željena</a:t>
            </a:r>
            <a:r>
              <a:rPr lang="en-US" sz="2400" dirty="0" smtClean="0">
                <a:solidFill>
                  <a:schemeClr val="accent1"/>
                </a:solidFill>
              </a:rPr>
              <a:t> </a:t>
            </a:r>
            <a:r>
              <a:rPr lang="en-US" sz="2400" dirty="0" err="1" smtClean="0">
                <a:solidFill>
                  <a:schemeClr val="accent1"/>
                </a:solidFill>
              </a:rPr>
              <a:t>područja</a:t>
            </a:r>
            <a:r>
              <a:rPr lang="en-US" sz="2400" dirty="0" smtClean="0">
                <a:solidFill>
                  <a:schemeClr val="accent1"/>
                </a:solidFill>
              </a:rPr>
              <a:t>. </a:t>
            </a:r>
            <a:endParaRPr lang="hr-HR" sz="2400" dirty="0" smtClean="0">
              <a:solidFill>
                <a:schemeClr val="accent1"/>
              </a:solidFill>
            </a:endParaRPr>
          </a:p>
          <a:p>
            <a:pPr marL="742950" lvl="3" indent="-285750">
              <a:spcBef>
                <a:spcPts val="1000"/>
              </a:spcBef>
              <a:buFont typeface="Courier New" panose="02070309020205020404" pitchFamily="49" charset="0"/>
              <a:buChar char="o"/>
            </a:pPr>
            <a:r>
              <a:rPr lang="en-US" sz="2400" b="1" dirty="0" smtClean="0">
                <a:solidFill>
                  <a:schemeClr val="accent2"/>
                </a:solidFill>
              </a:rPr>
              <a:t>Age (Av) - </a:t>
            </a:r>
            <a:r>
              <a:rPr lang="en-US" sz="2400" b="1" dirty="0" err="1" smtClean="0">
                <a:solidFill>
                  <a:schemeClr val="accent2"/>
                </a:solidFill>
              </a:rPr>
              <a:t>Dob</a:t>
            </a:r>
            <a:endParaRPr lang="hr-HR" sz="2400" b="1" dirty="0" smtClean="0">
              <a:solidFill>
                <a:schemeClr val="accent2"/>
              </a:solidFill>
            </a:endParaRPr>
          </a:p>
          <a:p>
            <a:pPr marL="742950" lvl="3" indent="-285750">
              <a:spcBef>
                <a:spcPts val="1000"/>
              </a:spcBef>
              <a:buFont typeface="Courier New" panose="02070309020205020404" pitchFamily="49" charset="0"/>
              <a:buChar char="o"/>
            </a:pPr>
            <a:r>
              <a:rPr lang="en-US" sz="2400" b="1" dirty="0" smtClean="0">
                <a:solidFill>
                  <a:schemeClr val="accent2"/>
                </a:solidFill>
              </a:rPr>
              <a:t>Gender (</a:t>
            </a:r>
            <a:r>
              <a:rPr lang="en-US" sz="2400" b="1" dirty="0" err="1" smtClean="0">
                <a:solidFill>
                  <a:schemeClr val="accent2"/>
                </a:solidFill>
              </a:rPr>
              <a:t>Gv</a:t>
            </a:r>
            <a:r>
              <a:rPr lang="en-US" sz="2400" b="1" dirty="0" smtClean="0">
                <a:solidFill>
                  <a:schemeClr val="accent2"/>
                </a:solidFill>
              </a:rPr>
              <a:t>) - Rod</a:t>
            </a:r>
            <a:endParaRPr lang="hr-HR" sz="2400" u="sng" dirty="0" smtClean="0">
              <a:solidFill>
                <a:schemeClr val="accent2"/>
              </a:solidFill>
            </a:endParaRPr>
          </a:p>
          <a:p>
            <a:pPr marL="742950" lvl="3" indent="-285750">
              <a:spcBef>
                <a:spcPts val="1000"/>
              </a:spcBef>
              <a:buFont typeface="Courier New" panose="02070309020205020404" pitchFamily="49" charset="0"/>
              <a:buChar char="o"/>
            </a:pPr>
            <a:r>
              <a:rPr lang="hr-HR" sz="2400" b="1" dirty="0" smtClean="0">
                <a:solidFill>
                  <a:schemeClr val="accent2"/>
                </a:solidFill>
              </a:rPr>
              <a:t>Education (</a:t>
            </a:r>
            <a:r>
              <a:rPr lang="hr-HR" sz="2400" b="1" dirty="0" err="1" smtClean="0">
                <a:solidFill>
                  <a:schemeClr val="accent2"/>
                </a:solidFill>
              </a:rPr>
              <a:t>Ev</a:t>
            </a:r>
            <a:r>
              <a:rPr lang="hr-HR" sz="2400" b="1" dirty="0" smtClean="0">
                <a:solidFill>
                  <a:schemeClr val="accent2"/>
                </a:solidFill>
              </a:rPr>
              <a:t>) - Obrazovanje</a:t>
            </a:r>
          </a:p>
          <a:p>
            <a:pPr marL="742950" lvl="3" indent="-285750">
              <a:spcBef>
                <a:spcPts val="1000"/>
              </a:spcBef>
              <a:buFont typeface="Courier New" panose="02070309020205020404" pitchFamily="49" charset="0"/>
              <a:buChar char="o"/>
            </a:pPr>
            <a:r>
              <a:rPr lang="hr-HR" sz="2400" b="1" dirty="0" smtClean="0">
                <a:solidFill>
                  <a:schemeClr val="accent2"/>
                </a:solidFill>
              </a:rPr>
              <a:t>Minorities (</a:t>
            </a:r>
            <a:r>
              <a:rPr lang="hr-HR" sz="2400" b="1" dirty="0" err="1" smtClean="0">
                <a:solidFill>
                  <a:schemeClr val="accent2"/>
                </a:solidFill>
              </a:rPr>
              <a:t>Mv</a:t>
            </a:r>
            <a:r>
              <a:rPr lang="hr-HR" sz="2400" b="1" dirty="0" smtClean="0">
                <a:solidFill>
                  <a:schemeClr val="accent2"/>
                </a:solidFill>
              </a:rPr>
              <a:t>) - Manjine</a:t>
            </a:r>
            <a:endParaRPr lang="en-US" sz="2400" dirty="0" smtClean="0">
              <a:solidFill>
                <a:schemeClr val="accent2"/>
              </a:solidFill>
            </a:endParaRPr>
          </a:p>
          <a:p>
            <a:pPr marL="742950" lvl="3" indent="-285750">
              <a:spcBef>
                <a:spcPts val="1000"/>
              </a:spcBef>
              <a:buFont typeface="Courier New" panose="02070309020205020404" pitchFamily="49" charset="0"/>
              <a:buChar char="o"/>
            </a:pPr>
            <a:r>
              <a:rPr lang="hr-HR" sz="2400" b="1" dirty="0" smtClean="0">
                <a:solidFill>
                  <a:schemeClr val="accent2"/>
                </a:solidFill>
              </a:rPr>
              <a:t>Income (</a:t>
            </a:r>
            <a:r>
              <a:rPr lang="hr-HR" sz="2400" b="1" dirty="0" err="1" smtClean="0">
                <a:solidFill>
                  <a:schemeClr val="accent2"/>
                </a:solidFill>
              </a:rPr>
              <a:t>Iv</a:t>
            </a:r>
            <a:r>
              <a:rPr lang="hr-HR" sz="2400" b="1" dirty="0" smtClean="0">
                <a:solidFill>
                  <a:schemeClr val="accent2"/>
                </a:solidFill>
              </a:rPr>
              <a:t>)- Prihod</a:t>
            </a:r>
          </a:p>
          <a:p>
            <a:pPr marL="742950" lvl="3" indent="-285750">
              <a:spcBef>
                <a:spcPts val="1000"/>
              </a:spcBef>
              <a:buFont typeface="Courier New" panose="02070309020205020404" pitchFamily="49" charset="0"/>
              <a:buChar char="o"/>
            </a:pPr>
            <a:r>
              <a:rPr lang="en-US" sz="2400" b="1" dirty="0" smtClean="0">
                <a:solidFill>
                  <a:schemeClr val="accent2"/>
                </a:solidFill>
              </a:rPr>
              <a:t>Disability/Dependency (</a:t>
            </a:r>
            <a:r>
              <a:rPr lang="en-US" sz="2400" b="1" dirty="0" err="1" smtClean="0">
                <a:solidFill>
                  <a:schemeClr val="accent2"/>
                </a:solidFill>
              </a:rPr>
              <a:t>Dv</a:t>
            </a:r>
            <a:r>
              <a:rPr lang="en-US" sz="2400" b="1" dirty="0" smtClean="0">
                <a:solidFill>
                  <a:schemeClr val="accent2"/>
                </a:solidFill>
              </a:rPr>
              <a:t>) - </a:t>
            </a:r>
            <a:r>
              <a:rPr lang="en-US" sz="2400" b="1" dirty="0" err="1" smtClean="0">
                <a:solidFill>
                  <a:schemeClr val="accent2"/>
                </a:solidFill>
              </a:rPr>
              <a:t>Invaliditet</a:t>
            </a:r>
            <a:r>
              <a:rPr lang="en-US" sz="2400" b="1" dirty="0" smtClean="0">
                <a:solidFill>
                  <a:schemeClr val="accent2"/>
                </a:solidFill>
              </a:rPr>
              <a:t>/</a:t>
            </a:r>
            <a:r>
              <a:rPr lang="en-US" sz="2400" b="1" dirty="0" err="1" smtClean="0">
                <a:solidFill>
                  <a:schemeClr val="accent2"/>
                </a:solidFill>
              </a:rPr>
              <a:t>Ovisnost</a:t>
            </a:r>
            <a:r>
              <a:rPr lang="en-US" sz="2400" b="1" dirty="0" smtClean="0">
                <a:solidFill>
                  <a:schemeClr val="accent2"/>
                </a:solidFill>
              </a:rPr>
              <a:t> o </a:t>
            </a:r>
            <a:r>
              <a:rPr lang="en-US" sz="2400" b="1" dirty="0" err="1" smtClean="0">
                <a:solidFill>
                  <a:schemeClr val="accent2"/>
                </a:solidFill>
              </a:rPr>
              <a:t>pomoći</a:t>
            </a:r>
            <a:endParaRPr lang="hr-HR" sz="2400" dirty="0" smtClean="0">
              <a:solidFill>
                <a:schemeClr val="accent2"/>
              </a:solidFill>
            </a:endParaRPr>
          </a:p>
          <a:p>
            <a:pPr marL="342900" lvl="2" indent="-342900">
              <a:spcBef>
                <a:spcPts val="1000"/>
              </a:spcBef>
              <a:buFont typeface="Wingdings" panose="05000000000000000000" pitchFamily="2" charset="2"/>
              <a:buChar char="Ø"/>
            </a:pPr>
            <a:r>
              <a:rPr lang="hr-HR" sz="2400" b="1" dirty="0" smtClean="0">
                <a:solidFill>
                  <a:schemeClr val="accent1"/>
                </a:solidFill>
              </a:rPr>
              <a:t>Nema </a:t>
            </a:r>
            <a:r>
              <a:rPr lang="hr-HR" sz="2400" b="1" dirty="0" err="1" smtClean="0">
                <a:solidFill>
                  <a:schemeClr val="accent1"/>
                </a:solidFill>
              </a:rPr>
              <a:t>ponderiranja</a:t>
            </a:r>
            <a:r>
              <a:rPr lang="hr-HR" sz="2400" b="1" dirty="0" smtClean="0">
                <a:solidFill>
                  <a:schemeClr val="accent1"/>
                </a:solidFill>
              </a:rPr>
              <a:t> </a:t>
            </a:r>
            <a:r>
              <a:rPr lang="hr-HR" sz="2400" dirty="0" smtClean="0">
                <a:solidFill>
                  <a:schemeClr val="accent1"/>
                </a:solidFill>
              </a:rPr>
              <a:t>(dodavanja vrijednosti) indikatorima</a:t>
            </a:r>
          </a:p>
          <a:p>
            <a:pPr marL="342900" lvl="2" indent="-342900">
              <a:spcBef>
                <a:spcPts val="1000"/>
              </a:spcBef>
              <a:buFont typeface="Wingdings" panose="05000000000000000000" pitchFamily="2" charset="2"/>
              <a:buChar char="Ø"/>
            </a:pPr>
            <a:r>
              <a:rPr lang="hr-HR" sz="2400" dirty="0" smtClean="0">
                <a:solidFill>
                  <a:schemeClr val="accent2"/>
                </a:solidFill>
              </a:rPr>
              <a:t>Oznaka p</a:t>
            </a:r>
            <a:r>
              <a:rPr lang="en-US" sz="2400" dirty="0" err="1" smtClean="0">
                <a:solidFill>
                  <a:schemeClr val="accent2"/>
                </a:solidFill>
              </a:rPr>
              <a:t>lus</a:t>
            </a:r>
            <a:r>
              <a:rPr lang="en-US" sz="2400" dirty="0" smtClean="0">
                <a:solidFill>
                  <a:schemeClr val="accent2"/>
                </a:solidFill>
              </a:rPr>
              <a:t> “+“ I </a:t>
            </a:r>
            <a:r>
              <a:rPr lang="en-US" sz="2400" dirty="0" err="1" smtClean="0">
                <a:solidFill>
                  <a:schemeClr val="accent2"/>
                </a:solidFill>
              </a:rPr>
              <a:t>crvena</a:t>
            </a:r>
            <a:r>
              <a:rPr lang="en-US" sz="2400" dirty="0" smtClean="0">
                <a:solidFill>
                  <a:schemeClr val="accent2"/>
                </a:solidFill>
              </a:rPr>
              <a:t> </a:t>
            </a:r>
            <a:r>
              <a:rPr lang="en-US" sz="2400" dirty="0" err="1" smtClean="0">
                <a:solidFill>
                  <a:schemeClr val="accent2"/>
                </a:solidFill>
              </a:rPr>
              <a:t>boja</a:t>
            </a:r>
            <a:r>
              <a:rPr lang="en-US" sz="2400" dirty="0" smtClean="0">
                <a:solidFill>
                  <a:schemeClr val="accent2"/>
                </a:solidFill>
              </a:rPr>
              <a:t> </a:t>
            </a:r>
            <a:r>
              <a:rPr lang="en-US" sz="2400" dirty="0" err="1" smtClean="0">
                <a:solidFill>
                  <a:schemeClr val="accent2"/>
                </a:solidFill>
              </a:rPr>
              <a:t>označavaju</a:t>
            </a:r>
            <a:r>
              <a:rPr lang="en-US" sz="2400" dirty="0" smtClean="0">
                <a:solidFill>
                  <a:schemeClr val="accent2"/>
                </a:solidFill>
              </a:rPr>
              <a:t> </a:t>
            </a:r>
            <a:r>
              <a:rPr lang="en-US" sz="2400" dirty="0" err="1" smtClean="0">
                <a:solidFill>
                  <a:schemeClr val="accent2"/>
                </a:solidFill>
              </a:rPr>
              <a:t>veću</a:t>
            </a:r>
            <a:r>
              <a:rPr lang="en-US" sz="2400" dirty="0" smtClean="0">
                <a:solidFill>
                  <a:schemeClr val="accent2"/>
                </a:solidFill>
              </a:rPr>
              <a:t> </a:t>
            </a:r>
            <a:r>
              <a:rPr lang="en-US" sz="2400" dirty="0" err="1" smtClean="0">
                <a:solidFill>
                  <a:schemeClr val="accent2"/>
                </a:solidFill>
              </a:rPr>
              <a:t>ranjivost</a:t>
            </a:r>
            <a:r>
              <a:rPr lang="en-US" sz="2400" dirty="0" smtClean="0">
                <a:solidFill>
                  <a:schemeClr val="accent2"/>
                </a:solidFill>
              </a:rPr>
              <a:t>, a </a:t>
            </a:r>
            <a:r>
              <a:rPr lang="en-US" sz="2400" dirty="0" err="1" smtClean="0">
                <a:solidFill>
                  <a:schemeClr val="accent2"/>
                </a:solidFill>
              </a:rPr>
              <a:t>oznaka</a:t>
            </a:r>
            <a:r>
              <a:rPr lang="en-US" sz="2400" dirty="0" smtClean="0">
                <a:solidFill>
                  <a:schemeClr val="accent2"/>
                </a:solidFill>
              </a:rPr>
              <a:t> </a:t>
            </a:r>
            <a:r>
              <a:rPr lang="hr-HR" sz="2400" dirty="0" smtClean="0">
                <a:solidFill>
                  <a:schemeClr val="accent2"/>
                </a:solidFill>
              </a:rPr>
              <a:t>minus </a:t>
            </a:r>
            <a:r>
              <a:rPr lang="en-US" sz="2400" dirty="0" smtClean="0">
                <a:solidFill>
                  <a:schemeClr val="accent2"/>
                </a:solidFill>
              </a:rPr>
              <a:t>“-“</a:t>
            </a:r>
            <a:r>
              <a:rPr lang="hr-HR" sz="2400" dirty="0" smtClean="0">
                <a:solidFill>
                  <a:schemeClr val="accent2"/>
                </a:solidFill>
              </a:rPr>
              <a:t> </a:t>
            </a:r>
            <a:r>
              <a:rPr lang="en-US" sz="2400" dirty="0" smtClean="0">
                <a:solidFill>
                  <a:schemeClr val="accent2"/>
                </a:solidFill>
              </a:rPr>
              <a:t>and green color </a:t>
            </a:r>
            <a:r>
              <a:rPr lang="hr-HR" sz="2400" dirty="0" smtClean="0">
                <a:solidFill>
                  <a:schemeClr val="accent2"/>
                </a:solidFill>
              </a:rPr>
              <a:t>stand for </a:t>
            </a:r>
            <a:r>
              <a:rPr lang="en-US" sz="2400" dirty="0" smtClean="0">
                <a:solidFill>
                  <a:schemeClr val="accent2"/>
                </a:solidFill>
              </a:rPr>
              <a:t>less vulnerability</a:t>
            </a:r>
            <a:endParaRPr lang="en-US" sz="2400" dirty="0">
              <a:solidFill>
                <a:schemeClr val="accent2"/>
              </a:solidFill>
            </a:endParaRPr>
          </a:p>
        </p:txBody>
      </p:sp>
      <p:pic>
        <p:nvPicPr>
          <p:cNvPr id="4" name="Picture 3"/>
          <p:cNvPicPr>
            <a:picLocks noChangeAspect="1"/>
          </p:cNvPicPr>
          <p:nvPr/>
        </p:nvPicPr>
        <p:blipFill>
          <a:blip r:embed="rId2"/>
          <a:stretch>
            <a:fillRect/>
          </a:stretch>
        </p:blipFill>
        <p:spPr>
          <a:xfrm>
            <a:off x="11015663" y="15021"/>
            <a:ext cx="1176336" cy="2170196"/>
          </a:xfrm>
          <a:prstGeom prst="rect">
            <a:avLst/>
          </a:prstGeom>
        </p:spPr>
      </p:pic>
    </p:spTree>
    <p:extLst>
      <p:ext uri="{BB962C8B-B14F-4D97-AF65-F5344CB8AC3E}">
        <p14:creationId xmlns:p14="http://schemas.microsoft.com/office/powerpoint/2010/main" val="1747897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6"/>
            <a:ext cx="10515600" cy="7743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r-HR" b="1" dirty="0" smtClean="0">
                <a:solidFill>
                  <a:schemeClr val="accent1"/>
                </a:solidFill>
              </a:rPr>
              <a:t>INDIKATORI RANJIVOSTI (</a:t>
            </a:r>
            <a:r>
              <a:rPr lang="hr-HR" b="1" dirty="0" err="1" smtClean="0">
                <a:solidFill>
                  <a:schemeClr val="accent1"/>
                </a:solidFill>
              </a:rPr>
              <a:t>Av</a:t>
            </a:r>
            <a:r>
              <a:rPr lang="hr-HR" b="1" dirty="0" smtClean="0">
                <a:solidFill>
                  <a:schemeClr val="accent1"/>
                </a:solidFill>
              </a:rPr>
              <a:t>, Gv, Ev)</a:t>
            </a:r>
          </a:p>
          <a:p>
            <a:pPr algn="ct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209642333"/>
              </p:ext>
            </p:extLst>
          </p:nvPr>
        </p:nvGraphicFramePr>
        <p:xfrm>
          <a:off x="169730" y="1781647"/>
          <a:ext cx="5506328" cy="1321810"/>
        </p:xfrm>
        <a:graphic>
          <a:graphicData uri="http://schemas.openxmlformats.org/drawingml/2006/table">
            <a:tbl>
              <a:tblPr firstRow="1" firstCol="1" bandRow="1"/>
              <a:tblGrid>
                <a:gridCol w="4817011"/>
                <a:gridCol w="379828"/>
                <a:gridCol w="309489"/>
              </a:tblGrid>
              <a:tr h="269875">
                <a:tc gridSpan="3">
                  <a:txBody>
                    <a:bodyPr/>
                    <a:lstStyle/>
                    <a:p>
                      <a:pPr algn="ctr">
                        <a:lnSpc>
                          <a:spcPct val="115000"/>
                        </a:lnSpc>
                        <a:spcAft>
                          <a:spcPts val="1000"/>
                        </a:spcAft>
                      </a:pPr>
                      <a:r>
                        <a:rPr lang="en-US" sz="2000" b="1" dirty="0">
                          <a:effectLst/>
                          <a:latin typeface="Calibri" panose="020F0502020204030204" pitchFamily="34" charset="0"/>
                          <a:ea typeface="Times New Roman" panose="02020603050405020304" pitchFamily="18" charset="0"/>
                          <a:cs typeface="Times New Roman" panose="02020603050405020304" pitchFamily="18" charset="0"/>
                        </a:rPr>
                        <a:t>CSVP </a:t>
                      </a:r>
                      <a:r>
                        <a:rPr lang="hr-HR" sz="2000" b="1" dirty="0" smtClean="0">
                          <a:effectLst/>
                          <a:latin typeface="Calibri" panose="020F0502020204030204" pitchFamily="34" charset="0"/>
                          <a:ea typeface="Times New Roman" panose="02020603050405020304" pitchFamily="18" charset="0"/>
                          <a:cs typeface="Times New Roman" panose="02020603050405020304" pitchFamily="18" charset="0"/>
                        </a:rPr>
                        <a:t>DOB Indikator</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r>
              <a:tr h="532811">
                <a:tc>
                  <a:txBody>
                    <a:bodyPr/>
                    <a:lstStyle/>
                    <a:p>
                      <a:pPr algn="just">
                        <a:lnSpc>
                          <a:spcPct val="115000"/>
                        </a:lnSpc>
                        <a:spcAft>
                          <a:spcPts val="1000"/>
                        </a:spcAft>
                      </a:pPr>
                      <a:r>
                        <a:rPr lang="en-US" sz="2000" b="1" dirty="0" err="1" smtClean="0">
                          <a:effectLst/>
                          <a:latin typeface="Calibri" panose="020F0502020204030204" pitchFamily="34" charset="0"/>
                          <a:ea typeface="Times New Roman" panose="02020603050405020304" pitchFamily="18" charset="0"/>
                          <a:cs typeface="Times New Roman" panose="02020603050405020304" pitchFamily="18" charset="0"/>
                        </a:rPr>
                        <a:t>Ispod</a:t>
                      </a: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rPr>
                        <a:t> 15 </a:t>
                      </a:r>
                      <a:r>
                        <a:rPr lang="en-US" sz="2000" b="1" dirty="0" err="1" smtClean="0">
                          <a:effectLst/>
                          <a:latin typeface="Calibri" panose="020F0502020204030204" pitchFamily="34" charset="0"/>
                          <a:ea typeface="Times New Roman" panose="02020603050405020304" pitchFamily="18" charset="0"/>
                          <a:cs typeface="Times New Roman" panose="02020603050405020304" pitchFamily="18" charset="0"/>
                        </a:rPr>
                        <a:t>godina</a:t>
                      </a:r>
                      <a:r>
                        <a:rPr lang="en-US" sz="2000" b="1"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hr-HR" sz="2000" b="1" dirty="0" smtClean="0">
                          <a:effectLst/>
                          <a:latin typeface="Calibri" panose="020F0502020204030204" pitchFamily="34" charset="0"/>
                          <a:ea typeface="Times New Roman" panose="02020603050405020304" pitchFamily="18" charset="0"/>
                          <a:cs typeface="Times New Roman" panose="02020603050405020304" pitchFamily="18" charset="0"/>
                        </a:rPr>
                        <a:t>/Iznad</a:t>
                      </a:r>
                      <a:r>
                        <a:rPr lang="hr-HR" sz="2000" b="1"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rPr>
                        <a:t>65 </a:t>
                      </a:r>
                      <a:r>
                        <a:rPr lang="en-US" sz="2000" b="1" dirty="0" err="1" smtClean="0">
                          <a:effectLst/>
                          <a:latin typeface="Calibri" panose="020F0502020204030204" pitchFamily="34" charset="0"/>
                          <a:ea typeface="Times New Roman" panose="02020603050405020304" pitchFamily="18" charset="0"/>
                          <a:cs typeface="Times New Roman" panose="02020603050405020304" pitchFamily="18" charset="0"/>
                        </a:rPr>
                        <a:t>godina</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459053">
                <a:tc>
                  <a:txBody>
                    <a:bodyPr/>
                    <a:lstStyle/>
                    <a:p>
                      <a:pPr algn="just">
                        <a:lnSpc>
                          <a:spcPct val="115000"/>
                        </a:lnSpc>
                        <a:spcAft>
                          <a:spcPts val="1000"/>
                        </a:spcAft>
                      </a:pPr>
                      <a:r>
                        <a:rPr lang="en-US" sz="2000" b="1" dirty="0" err="1" smtClean="0">
                          <a:effectLst/>
                          <a:latin typeface="Calibri" panose="020F0502020204030204" pitchFamily="34" charset="0"/>
                          <a:ea typeface="Times New Roman" panose="02020603050405020304" pitchFamily="18" charset="0"/>
                          <a:cs typeface="Times New Roman" panose="02020603050405020304" pitchFamily="18" charset="0"/>
                        </a:rPr>
                        <a:t>Između</a:t>
                      </a: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rPr>
                        <a:t> 15 </a:t>
                      </a:r>
                      <a:r>
                        <a:rPr lang="en-US" sz="2000" b="1" dirty="0" err="1" smtClean="0">
                          <a:effectLst/>
                          <a:latin typeface="Calibri" panose="020F0502020204030204" pitchFamily="34" charset="0"/>
                          <a:ea typeface="Times New Roman" panose="02020603050405020304" pitchFamily="18" charset="0"/>
                          <a:cs typeface="Times New Roman" panose="02020603050405020304" pitchFamily="18" charset="0"/>
                        </a:rPr>
                        <a:t>i</a:t>
                      </a: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rPr>
                        <a:t> 65 </a:t>
                      </a:r>
                      <a:r>
                        <a:rPr lang="en-US" sz="2000" b="1" dirty="0" err="1" smtClean="0">
                          <a:effectLst/>
                          <a:latin typeface="Calibri" panose="020F0502020204030204" pitchFamily="34" charset="0"/>
                          <a:ea typeface="Times New Roman" panose="02020603050405020304" pitchFamily="18" charset="0"/>
                          <a:cs typeface="Times New Roman" panose="02020603050405020304" pitchFamily="18" charset="0"/>
                        </a:rPr>
                        <a:t>godina</a:t>
                      </a: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2000" b="1" dirty="0" err="1" smtClean="0">
                          <a:effectLst/>
                          <a:latin typeface="Calibri" panose="020F0502020204030204" pitchFamily="34" charset="0"/>
                          <a:ea typeface="Times New Roman" panose="02020603050405020304" pitchFamily="18" charset="0"/>
                          <a:cs typeface="Times New Roman" panose="02020603050405020304" pitchFamily="18" charset="0"/>
                        </a:rPr>
                        <a:t>starosti</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3998415"/>
              </p:ext>
            </p:extLst>
          </p:nvPr>
        </p:nvGraphicFramePr>
        <p:xfrm>
          <a:off x="199294" y="3437740"/>
          <a:ext cx="5506328" cy="1310543"/>
        </p:xfrm>
        <a:graphic>
          <a:graphicData uri="http://schemas.openxmlformats.org/drawingml/2006/table">
            <a:tbl>
              <a:tblPr firstRow="1" firstCol="1" bandRow="1"/>
              <a:tblGrid>
                <a:gridCol w="4817011"/>
                <a:gridCol w="379828"/>
                <a:gridCol w="309489"/>
              </a:tblGrid>
              <a:tr h="269875">
                <a:tc gridSpan="3">
                  <a:txBody>
                    <a:bodyPr/>
                    <a:lstStyle/>
                    <a:p>
                      <a:pPr algn="ctr">
                        <a:lnSpc>
                          <a:spcPct val="115000"/>
                        </a:lnSpc>
                        <a:spcAft>
                          <a:spcPts val="1000"/>
                        </a:spcAft>
                      </a:pPr>
                      <a:r>
                        <a:rPr lang="en-US" sz="2000" b="1" dirty="0">
                          <a:effectLst/>
                          <a:latin typeface="Calibri" panose="020F0502020204030204" pitchFamily="34" charset="0"/>
                          <a:ea typeface="Times New Roman" panose="02020603050405020304" pitchFamily="18" charset="0"/>
                          <a:cs typeface="Times New Roman" panose="02020603050405020304" pitchFamily="18" charset="0"/>
                        </a:rPr>
                        <a:t>CSVP </a:t>
                      </a:r>
                      <a:r>
                        <a:rPr lang="hr-HR" sz="2000" b="1" dirty="0" smtClean="0">
                          <a:effectLst/>
                          <a:latin typeface="Calibri" panose="020F0502020204030204" pitchFamily="34" charset="0"/>
                          <a:ea typeface="Times New Roman" panose="02020603050405020304" pitchFamily="18" charset="0"/>
                          <a:cs typeface="Times New Roman" panose="02020603050405020304" pitchFamily="18" charset="0"/>
                        </a:rPr>
                        <a:t>ROD indikator</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r>
              <a:tr h="532811">
                <a:tc>
                  <a:txBody>
                    <a:bodyPr/>
                    <a:lstStyle/>
                    <a:p>
                      <a:pPr algn="just">
                        <a:lnSpc>
                          <a:spcPct val="115000"/>
                        </a:lnSpc>
                        <a:spcAft>
                          <a:spcPts val="1000"/>
                        </a:spcAft>
                      </a:pPr>
                      <a:r>
                        <a:rPr lang="hr-HR" sz="2000" b="1" dirty="0" smtClean="0">
                          <a:effectLst/>
                          <a:latin typeface="Calibri" panose="020F0502020204030204" pitchFamily="34" charset="0"/>
                          <a:ea typeface="Times New Roman" panose="02020603050405020304" pitchFamily="18" charset="0"/>
                          <a:cs typeface="Times New Roman" panose="02020603050405020304" pitchFamily="18" charset="0"/>
                        </a:rPr>
                        <a:t>Žensko</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447786">
                <a:tc>
                  <a:txBody>
                    <a:bodyPr/>
                    <a:lstStyle/>
                    <a:p>
                      <a:pPr algn="just">
                        <a:lnSpc>
                          <a:spcPct val="115000"/>
                        </a:lnSpc>
                        <a:spcAft>
                          <a:spcPts val="1000"/>
                        </a:spcAft>
                      </a:pPr>
                      <a:r>
                        <a:rPr lang="hr-HR" sz="2000" b="1" dirty="0" smtClean="0">
                          <a:effectLst/>
                          <a:latin typeface="Calibri" panose="020F0502020204030204" pitchFamily="34" charset="0"/>
                          <a:ea typeface="Times New Roman" panose="02020603050405020304" pitchFamily="18" charset="0"/>
                          <a:cs typeface="Times New Roman" panose="02020603050405020304" pitchFamily="18" charset="0"/>
                        </a:rPr>
                        <a:t>Muško</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343350996"/>
              </p:ext>
            </p:extLst>
          </p:nvPr>
        </p:nvGraphicFramePr>
        <p:xfrm>
          <a:off x="199294" y="5067431"/>
          <a:ext cx="5506328" cy="1321810"/>
        </p:xfrm>
        <a:graphic>
          <a:graphicData uri="http://schemas.openxmlformats.org/drawingml/2006/table">
            <a:tbl>
              <a:tblPr firstRow="1" firstCol="1" bandRow="1"/>
              <a:tblGrid>
                <a:gridCol w="4817011"/>
                <a:gridCol w="379828"/>
                <a:gridCol w="309489"/>
              </a:tblGrid>
              <a:tr h="269875">
                <a:tc gridSpan="3">
                  <a:txBody>
                    <a:bodyPr/>
                    <a:lstStyle/>
                    <a:p>
                      <a:pPr algn="ctr">
                        <a:lnSpc>
                          <a:spcPct val="115000"/>
                        </a:lnSpc>
                        <a:spcAft>
                          <a:spcPts val="1000"/>
                        </a:spcAft>
                      </a:pPr>
                      <a:r>
                        <a:rPr lang="en-US" sz="2000" b="1" dirty="0">
                          <a:effectLst/>
                          <a:latin typeface="Calibri" panose="020F0502020204030204" pitchFamily="34" charset="0"/>
                          <a:ea typeface="Times New Roman" panose="02020603050405020304" pitchFamily="18" charset="0"/>
                          <a:cs typeface="Times New Roman" panose="02020603050405020304" pitchFamily="18" charset="0"/>
                        </a:rPr>
                        <a:t>CSVP </a:t>
                      </a:r>
                      <a:r>
                        <a:rPr lang="hr-HR" sz="2000" b="1" dirty="0" smtClean="0">
                          <a:effectLst/>
                          <a:latin typeface="Calibri" panose="020F0502020204030204" pitchFamily="34" charset="0"/>
                          <a:ea typeface="Times New Roman" panose="02020603050405020304" pitchFamily="18" charset="0"/>
                          <a:cs typeface="Times New Roman" panose="02020603050405020304" pitchFamily="18" charset="0"/>
                        </a:rPr>
                        <a:t>OBRAZOVANJE</a:t>
                      </a:r>
                      <a:r>
                        <a:rPr lang="hr-HR" sz="2000" b="1" baseline="0" dirty="0" smtClean="0">
                          <a:effectLst/>
                          <a:latin typeface="Calibri" panose="020F0502020204030204" pitchFamily="34" charset="0"/>
                          <a:ea typeface="Times New Roman" panose="02020603050405020304" pitchFamily="18" charset="0"/>
                          <a:cs typeface="Times New Roman" panose="02020603050405020304" pitchFamily="18" charset="0"/>
                        </a:rPr>
                        <a:t> Indikator</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r>
              <a:tr h="532811">
                <a:tc>
                  <a:txBody>
                    <a:bodyPr/>
                    <a:lstStyle/>
                    <a:p>
                      <a:pPr algn="just">
                        <a:lnSpc>
                          <a:spcPct val="115000"/>
                        </a:lnSpc>
                        <a:spcAft>
                          <a:spcPts val="1000"/>
                        </a:spcAft>
                      </a:pPr>
                      <a:r>
                        <a:rPr lang="hr-HR" sz="2000" b="1" dirty="0" smtClean="0">
                          <a:effectLst/>
                          <a:latin typeface="Calibri" panose="020F0502020204030204" pitchFamily="34" charset="0"/>
                          <a:ea typeface="Times New Roman" panose="02020603050405020304" pitchFamily="18" charset="0"/>
                          <a:cs typeface="Times New Roman" panose="02020603050405020304" pitchFamily="18" charset="0"/>
                        </a:rPr>
                        <a:t>Bez srednje škole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459053">
                <a:tc>
                  <a:txBody>
                    <a:bodyPr/>
                    <a:lstStyle/>
                    <a:p>
                      <a:pPr algn="just">
                        <a:lnSpc>
                          <a:spcPct val="115000"/>
                        </a:lnSpc>
                        <a:spcAft>
                          <a:spcPts val="1000"/>
                        </a:spcAft>
                      </a:pPr>
                      <a:r>
                        <a:rPr lang="hr-HR" sz="2000" b="1" dirty="0" smtClean="0">
                          <a:effectLst/>
                          <a:latin typeface="Calibri" panose="020F0502020204030204" pitchFamily="34" charset="0"/>
                          <a:ea typeface="Times New Roman" panose="02020603050405020304" pitchFamily="18" charset="0"/>
                          <a:cs typeface="Times New Roman" panose="02020603050405020304" pitchFamily="18" charset="0"/>
                        </a:rPr>
                        <a:t>Sa srednjom školom</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bl>
          </a:graphicData>
        </a:graphic>
      </p:graphicFrame>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1461544777"/>
                  </p:ext>
                </p:extLst>
              </p:nvPr>
            </p:nvGraphicFramePr>
            <p:xfrm>
              <a:off x="5842780" y="2378249"/>
              <a:ext cx="6044418" cy="535115"/>
            </p:xfrm>
            <a:graphic>
              <a:graphicData uri="http://schemas.openxmlformats.org/drawingml/2006/table">
                <a:tbl>
                  <a:tblPr firstRow="1" firstCol="1" bandRow="1"/>
                  <a:tblGrid>
                    <a:gridCol w="6044418"/>
                  </a:tblGrid>
                  <a:tr h="0">
                    <a:tc>
                      <a:txBody>
                        <a:bodyPr/>
                        <a:lstStyle/>
                        <a:p>
                          <a:pPr algn="just">
                            <a:lnSpc>
                              <a:spcPct val="115000"/>
                            </a:lnSpc>
                            <a:spcAft>
                              <a:spcPts val="1000"/>
                            </a:spcAft>
                          </a:pPr>
                          <a:r>
                            <a:rPr lang="en-US" sz="100" dirty="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400" i="1">
                                  <a:effectLst/>
                                  <a:latin typeface="Cambria Math" panose="02040503050406030204" pitchFamily="18" charset="0"/>
                                  <a:ea typeface="Times New Roman" panose="02020603050405020304" pitchFamily="18" charset="0"/>
                                  <a:cs typeface="Cambria Math" panose="02040503050406030204" pitchFamily="18" charset="0"/>
                                </a:rPr>
                                <m:t>𝐴𝐺𝐸</m:t>
                              </m:r>
                              <m:r>
                                <a:rPr lang="en-US" sz="1400" i="1">
                                  <a:effectLst/>
                                  <a:latin typeface="Cambria Math" panose="02040503050406030204" pitchFamily="18" charset="0"/>
                                  <a:ea typeface="Times New Roman" panose="02020603050405020304" pitchFamily="18" charset="0"/>
                                  <a:cs typeface="Cambria Math" panose="02040503050406030204" pitchFamily="18" charset="0"/>
                                </a:rPr>
                                <m:t> </m:t>
                              </m:r>
                              <m:r>
                                <a:rPr lang="en-US" sz="1400" i="1">
                                  <a:effectLst/>
                                  <a:latin typeface="Cambria Math" panose="02040503050406030204" pitchFamily="18" charset="0"/>
                                  <a:ea typeface="Times New Roman" panose="02020603050405020304" pitchFamily="18" charset="0"/>
                                  <a:cs typeface="Cambria Math" panose="02040503050406030204" pitchFamily="18" charset="0"/>
                                </a:rPr>
                                <m:t>𝑣𝑎𝑟𝑖𝑎𝑏𝑙𝑒</m:t>
                              </m:r>
                              <m:r>
                                <a:rPr lang="en-US" sz="1400" i="1">
                                  <a:effectLst/>
                                  <a:latin typeface="Cambria Math" panose="02040503050406030204" pitchFamily="18" charset="0"/>
                                  <a:ea typeface="Times New Roman" panose="02020603050405020304" pitchFamily="18" charset="0"/>
                                  <a:cs typeface="Cambria Math" panose="02040503050406030204" pitchFamily="18" charset="0"/>
                                </a:rPr>
                                <m:t> </m:t>
                              </m:r>
                              <m:d>
                                <m:dPr>
                                  <m:ctrlPr>
                                    <a:rPr lang="en-US" sz="1400" i="1">
                                      <a:effectLst/>
                                      <a:latin typeface="Cambria Math" charset="0"/>
                                      <a:ea typeface="Times New Roman" panose="02020603050405020304" pitchFamily="18" charset="0"/>
                                      <a:cs typeface="Cambria Math" panose="02040503050406030204" pitchFamily="18" charset="0"/>
                                    </a:rPr>
                                  </m:ctrlPr>
                                </m:dPr>
                                <m:e>
                                  <m:r>
                                    <a:rPr lang="en-US" sz="1400" i="1">
                                      <a:effectLst/>
                                      <a:latin typeface="Cambria Math" panose="02040503050406030204" pitchFamily="18" charset="0"/>
                                      <a:ea typeface="Times New Roman" panose="02020603050405020304" pitchFamily="18" charset="0"/>
                                      <a:cs typeface="Cambria Math" panose="02040503050406030204" pitchFamily="18" charset="0"/>
                                    </a:rPr>
                                    <m:t>𝐴𝑣</m:t>
                                  </m:r>
                                </m:e>
                              </m:d>
                              <m:r>
                                <a:rPr lang="en-US" sz="1400">
                                  <a:effectLst/>
                                  <a:latin typeface="Cambria Math" panose="02040503050406030204" pitchFamily="18" charset="0"/>
                                  <a:ea typeface="Times New Roman" panose="02020603050405020304" pitchFamily="18" charset="0"/>
                                  <a:cs typeface="Cambria Math" panose="02040503050406030204" pitchFamily="18" charset="0"/>
                                </a:rPr>
                                <m:t>=</m:t>
                              </m:r>
                              <m:f>
                                <m:fPr>
                                  <m:ctrlPr>
                                    <a:rPr lang="en-US" sz="1400" i="1">
                                      <a:effectLst/>
                                      <a:latin typeface="Cambria Math" charset="0"/>
                                      <a:ea typeface="Times New Roman" panose="02020603050405020304" pitchFamily="18" charset="0"/>
                                      <a:cs typeface="Times New Roman" panose="02020603050405020304" pitchFamily="18" charset="0"/>
                                    </a:rPr>
                                  </m:ctrlPr>
                                </m:fPr>
                                <m:num>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Total</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number</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of</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vulnerable</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AGE</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group</m:t>
                                  </m:r>
                                </m:num>
                                <m:den>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Total</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number</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of</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population</m:t>
                                  </m:r>
                                </m:den>
                              </m:f>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100%</m:t>
                              </m:r>
                            </m:oMath>
                          </a14:m>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en-US" sz="1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1461544777"/>
                  </p:ext>
                </p:extLst>
              </p:nvPr>
            </p:nvGraphicFramePr>
            <p:xfrm>
              <a:off x="5842780" y="2378249"/>
              <a:ext cx="6044418" cy="534099"/>
            </p:xfrm>
            <a:graphic>
              <a:graphicData uri="http://schemas.openxmlformats.org/drawingml/2006/table">
                <a:tbl>
                  <a:tblPr firstRow="1" firstCol="1" bandRow="1"/>
                  <a:tblGrid>
                    <a:gridCol w="6044418"/>
                  </a:tblGrid>
                  <a:tr h="534099">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101" t="-36364" r="-302" b="-30682"/>
                          </a:stretch>
                        </a:blipFill>
                      </a:tcPr>
                    </a:tc>
                  </a:tr>
                </a:tbl>
              </a:graphicData>
            </a:graphic>
          </p:graphicFrame>
        </mc:Fallback>
      </mc:AlternateContent>
      <mc:AlternateContent xmlns:mc="http://schemas.openxmlformats.org/markup-compatibility/2006" xmlns:a14="http://schemas.microsoft.com/office/drawing/2010/main">
        <mc:Choice Requires="a14">
          <p:graphicFrame>
            <p:nvGraphicFramePr>
              <p:cNvPr id="12" name="Table 11"/>
              <p:cNvGraphicFramePr>
                <a:graphicFrameLocks noGrp="1"/>
              </p:cNvGraphicFramePr>
              <p:nvPr>
                <p:extLst>
                  <p:ext uri="{D42A27DB-BD31-4B8C-83A1-F6EECF244321}">
                    <p14:modId xmlns:p14="http://schemas.microsoft.com/office/powerpoint/2010/main" val="1265112653"/>
                  </p:ext>
                </p:extLst>
              </p:nvPr>
            </p:nvGraphicFramePr>
            <p:xfrm>
              <a:off x="5842780" y="4014265"/>
              <a:ext cx="6044418" cy="535115"/>
            </p:xfrm>
            <a:graphic>
              <a:graphicData uri="http://schemas.openxmlformats.org/drawingml/2006/table">
                <a:tbl>
                  <a:tblPr firstRow="1" firstCol="1" bandRow="1"/>
                  <a:tblGrid>
                    <a:gridCol w="6044418"/>
                  </a:tblGrid>
                  <a:tr h="0">
                    <a:tc>
                      <a:txBody>
                        <a:bodyPr/>
                        <a:lstStyle/>
                        <a:p>
                          <a:pPr algn="just">
                            <a:lnSpc>
                              <a:spcPct val="115000"/>
                            </a:lnSpc>
                            <a:spcAft>
                              <a:spcPts val="1000"/>
                            </a:spcAft>
                          </a:pPr>
                          <a:r>
                            <a:rPr lang="en-US" sz="100" dirty="0" smtClean="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hr-HR" sz="1400" b="0" i="1" smtClean="0">
                                  <a:effectLst/>
                                  <a:latin typeface="Cambria Math" panose="02040503050406030204" pitchFamily="18" charset="0"/>
                                  <a:ea typeface="Times New Roman" panose="02020603050405020304" pitchFamily="18" charset="0"/>
                                  <a:cs typeface="Cambria Math" panose="02040503050406030204" pitchFamily="18" charset="0"/>
                                </a:rPr>
                                <m:t>𝐺𝐸𝑁𝐷𝐸𝑅</m:t>
                              </m:r>
                              <m:r>
                                <a:rPr lang="hr-HR" sz="1400" b="0" i="1" smtClean="0">
                                  <a:effectLst/>
                                  <a:latin typeface="Cambria Math" panose="02040503050406030204" pitchFamily="18" charset="0"/>
                                  <a:ea typeface="Times New Roman" panose="02020603050405020304" pitchFamily="18" charset="0"/>
                                  <a:cs typeface="Cambria Math" panose="02040503050406030204" pitchFamily="18" charset="0"/>
                                </a:rPr>
                                <m:t> </m:t>
                              </m:r>
                              <m:r>
                                <a:rPr lang="en-US" sz="1400" i="1">
                                  <a:effectLst/>
                                  <a:latin typeface="Cambria Math" panose="02040503050406030204" pitchFamily="18" charset="0"/>
                                  <a:ea typeface="Times New Roman" panose="02020603050405020304" pitchFamily="18" charset="0"/>
                                  <a:cs typeface="Cambria Math" panose="02040503050406030204" pitchFamily="18" charset="0"/>
                                </a:rPr>
                                <m:t>𝑣𝑎𝑟𝑖𝑎𝑏𝑙𝑒</m:t>
                              </m:r>
                              <m:r>
                                <a:rPr lang="en-US" sz="1400" i="1">
                                  <a:effectLst/>
                                  <a:latin typeface="Cambria Math" panose="02040503050406030204" pitchFamily="18" charset="0"/>
                                  <a:ea typeface="Times New Roman" panose="02020603050405020304" pitchFamily="18" charset="0"/>
                                  <a:cs typeface="Cambria Math" panose="02040503050406030204" pitchFamily="18" charset="0"/>
                                </a:rPr>
                                <m:t> </m:t>
                              </m:r>
                              <m:d>
                                <m:dPr>
                                  <m:ctrlPr>
                                    <a:rPr lang="en-US" sz="1400" i="1">
                                      <a:effectLst/>
                                      <a:latin typeface="Cambria Math" charset="0"/>
                                      <a:ea typeface="Times New Roman" panose="02020603050405020304" pitchFamily="18" charset="0"/>
                                      <a:cs typeface="Cambria Math" panose="02040503050406030204" pitchFamily="18" charset="0"/>
                                    </a:rPr>
                                  </m:ctrlPr>
                                </m:dPr>
                                <m:e>
                                  <m:r>
                                    <a:rPr lang="hr-HR" sz="1400" b="0" i="1" smtClean="0">
                                      <a:effectLst/>
                                      <a:latin typeface="Cambria Math" panose="02040503050406030204" pitchFamily="18" charset="0"/>
                                      <a:ea typeface="Times New Roman" panose="02020603050405020304" pitchFamily="18" charset="0"/>
                                      <a:cs typeface="Cambria Math" panose="02040503050406030204" pitchFamily="18" charset="0"/>
                                    </a:rPr>
                                    <m:t>𝐺</m:t>
                                  </m:r>
                                  <m:r>
                                    <a:rPr lang="en-US" sz="1400" i="1">
                                      <a:effectLst/>
                                      <a:latin typeface="Cambria Math" panose="02040503050406030204" pitchFamily="18" charset="0"/>
                                      <a:ea typeface="Times New Roman" panose="02020603050405020304" pitchFamily="18" charset="0"/>
                                      <a:cs typeface="Cambria Math" panose="02040503050406030204" pitchFamily="18" charset="0"/>
                                    </a:rPr>
                                    <m:t>𝑣</m:t>
                                  </m:r>
                                </m:e>
                              </m:d>
                              <m:r>
                                <a:rPr lang="en-US" sz="1400">
                                  <a:effectLst/>
                                  <a:latin typeface="Cambria Math" panose="02040503050406030204" pitchFamily="18" charset="0"/>
                                  <a:ea typeface="Times New Roman" panose="02020603050405020304" pitchFamily="18" charset="0"/>
                                  <a:cs typeface="Cambria Math" panose="02040503050406030204" pitchFamily="18" charset="0"/>
                                </a:rPr>
                                <m:t>=</m:t>
                              </m:r>
                              <m:f>
                                <m:fPr>
                                  <m:ctrlPr>
                                    <a:rPr lang="en-US" sz="1400" i="1">
                                      <a:effectLst/>
                                      <a:latin typeface="Cambria Math" charset="0"/>
                                      <a:ea typeface="Times New Roman" panose="02020603050405020304" pitchFamily="18" charset="0"/>
                                      <a:cs typeface="Times New Roman" panose="02020603050405020304" pitchFamily="18" charset="0"/>
                                    </a:rPr>
                                  </m:ctrlPr>
                                </m:fPr>
                                <m:num>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Total</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number</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of</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vulnerable</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hr-HR" sz="1400" b="0" i="0" smtClean="0">
                                      <a:effectLst/>
                                      <a:latin typeface="Cambria Math" panose="02040503050406030204" pitchFamily="18" charset="0"/>
                                      <a:ea typeface="Times New Roman" panose="02020603050405020304" pitchFamily="18" charset="0"/>
                                      <a:cs typeface="Cambria Math" panose="02040503050406030204" pitchFamily="18" charset="0"/>
                                    </a:rPr>
                                    <m:t>GENDER</m:t>
                                  </m:r>
                                  <m:r>
                                    <a:rPr lang="hr-HR" sz="1400" b="0" i="0" smtClean="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group</m:t>
                                  </m:r>
                                </m:num>
                                <m:den>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Total</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number</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of</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population</m:t>
                                  </m:r>
                                </m:den>
                              </m:f>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100%</m:t>
                              </m:r>
                            </m:oMath>
                          </a14:m>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en-US" sz="1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12" name="Table 11"/>
              <p:cNvGraphicFramePr>
                <a:graphicFrameLocks noGrp="1"/>
              </p:cNvGraphicFramePr>
              <p:nvPr>
                <p:extLst>
                  <p:ext uri="{D42A27DB-BD31-4B8C-83A1-F6EECF244321}">
                    <p14:modId xmlns:p14="http://schemas.microsoft.com/office/powerpoint/2010/main" val="1265112653"/>
                  </p:ext>
                </p:extLst>
              </p:nvPr>
            </p:nvGraphicFramePr>
            <p:xfrm>
              <a:off x="5842780" y="4014265"/>
              <a:ext cx="6044418" cy="534099"/>
            </p:xfrm>
            <a:graphic>
              <a:graphicData uri="http://schemas.openxmlformats.org/drawingml/2006/table">
                <a:tbl>
                  <a:tblPr firstRow="1" firstCol="1" bandRow="1"/>
                  <a:tblGrid>
                    <a:gridCol w="6044418"/>
                  </a:tblGrid>
                  <a:tr h="534099">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101" t="-35955" r="-302" b="-30337"/>
                          </a:stretch>
                        </a:blipFill>
                      </a:tcPr>
                    </a:tc>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 12"/>
              <p:cNvGraphicFramePr>
                <a:graphicFrameLocks noGrp="1"/>
              </p:cNvGraphicFramePr>
              <p:nvPr>
                <p:extLst>
                  <p:ext uri="{D42A27DB-BD31-4B8C-83A1-F6EECF244321}">
                    <p14:modId xmlns:p14="http://schemas.microsoft.com/office/powerpoint/2010/main" val="512770024"/>
                  </p:ext>
                </p:extLst>
              </p:nvPr>
            </p:nvGraphicFramePr>
            <p:xfrm>
              <a:off x="5842780" y="5637712"/>
              <a:ext cx="6044419" cy="535115"/>
            </p:xfrm>
            <a:graphic>
              <a:graphicData uri="http://schemas.openxmlformats.org/drawingml/2006/table">
                <a:tbl>
                  <a:tblPr firstRow="1" firstCol="1" bandRow="1"/>
                  <a:tblGrid>
                    <a:gridCol w="6044419"/>
                  </a:tblGrid>
                  <a:tr h="0">
                    <a:tc>
                      <a:txBody>
                        <a:bodyPr/>
                        <a:lstStyle/>
                        <a:p>
                          <a:pPr algn="just">
                            <a:lnSpc>
                              <a:spcPct val="115000"/>
                            </a:lnSpc>
                            <a:spcAft>
                              <a:spcPts val="1000"/>
                            </a:spcAft>
                          </a:pPr>
                          <a:r>
                            <a:rPr lang="en-US" sz="100" dirty="0" smtClean="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hr-HR" sz="1400" b="0" i="1" smtClean="0">
                                  <a:effectLst/>
                                  <a:latin typeface="Cambria Math" panose="02040503050406030204" pitchFamily="18" charset="0"/>
                                  <a:ea typeface="Times New Roman" panose="02020603050405020304" pitchFamily="18" charset="0"/>
                                  <a:cs typeface="Cambria Math" panose="02040503050406030204" pitchFamily="18" charset="0"/>
                                </a:rPr>
                                <m:t>𝐸𝐷𝑈𝐶𝐴𝑇𝐼𝑂𝑁</m:t>
                              </m:r>
                              <m:r>
                                <a:rPr lang="hr-HR" sz="1400" b="0" i="1" smtClean="0">
                                  <a:effectLst/>
                                  <a:latin typeface="Cambria Math" panose="02040503050406030204" pitchFamily="18" charset="0"/>
                                  <a:ea typeface="Times New Roman" panose="02020603050405020304" pitchFamily="18" charset="0"/>
                                  <a:cs typeface="Cambria Math" panose="02040503050406030204" pitchFamily="18" charset="0"/>
                                </a:rPr>
                                <m:t> </m:t>
                              </m:r>
                              <m:r>
                                <a:rPr lang="en-US" sz="1400" i="1">
                                  <a:effectLst/>
                                  <a:latin typeface="Cambria Math" panose="02040503050406030204" pitchFamily="18" charset="0"/>
                                  <a:ea typeface="Times New Roman" panose="02020603050405020304" pitchFamily="18" charset="0"/>
                                  <a:cs typeface="Cambria Math" panose="02040503050406030204" pitchFamily="18" charset="0"/>
                                </a:rPr>
                                <m:t>𝑣𝑎𝑟𝑖𝑎𝑏𝑙𝑒</m:t>
                              </m:r>
                              <m:r>
                                <a:rPr lang="en-US" sz="1400" i="1">
                                  <a:effectLst/>
                                  <a:latin typeface="Cambria Math" panose="02040503050406030204" pitchFamily="18" charset="0"/>
                                  <a:ea typeface="Times New Roman" panose="02020603050405020304" pitchFamily="18" charset="0"/>
                                  <a:cs typeface="Cambria Math" panose="02040503050406030204" pitchFamily="18" charset="0"/>
                                </a:rPr>
                                <m:t> </m:t>
                              </m:r>
                              <m:d>
                                <m:dPr>
                                  <m:ctrlPr>
                                    <a:rPr lang="en-US" sz="1400" i="1">
                                      <a:effectLst/>
                                      <a:latin typeface="Cambria Math" charset="0"/>
                                      <a:ea typeface="Times New Roman" panose="02020603050405020304" pitchFamily="18" charset="0"/>
                                      <a:cs typeface="Cambria Math" panose="02040503050406030204" pitchFamily="18" charset="0"/>
                                    </a:rPr>
                                  </m:ctrlPr>
                                </m:dPr>
                                <m:e>
                                  <m:r>
                                    <a:rPr lang="hr-HR" sz="1400" b="0" i="1" smtClean="0">
                                      <a:effectLst/>
                                      <a:latin typeface="Cambria Math" panose="02040503050406030204" pitchFamily="18" charset="0"/>
                                      <a:ea typeface="Times New Roman" panose="02020603050405020304" pitchFamily="18" charset="0"/>
                                      <a:cs typeface="Cambria Math" panose="02040503050406030204" pitchFamily="18" charset="0"/>
                                    </a:rPr>
                                    <m:t>𝐺</m:t>
                                  </m:r>
                                  <m:r>
                                    <a:rPr lang="en-US" sz="1400" i="1">
                                      <a:effectLst/>
                                      <a:latin typeface="Cambria Math" panose="02040503050406030204" pitchFamily="18" charset="0"/>
                                      <a:ea typeface="Times New Roman" panose="02020603050405020304" pitchFamily="18" charset="0"/>
                                      <a:cs typeface="Cambria Math" panose="02040503050406030204" pitchFamily="18" charset="0"/>
                                    </a:rPr>
                                    <m:t>𝑣</m:t>
                                  </m:r>
                                </m:e>
                              </m:d>
                              <m:r>
                                <a:rPr lang="en-US" sz="1400">
                                  <a:effectLst/>
                                  <a:latin typeface="Cambria Math" panose="02040503050406030204" pitchFamily="18" charset="0"/>
                                  <a:ea typeface="Times New Roman" panose="02020603050405020304" pitchFamily="18" charset="0"/>
                                  <a:cs typeface="Cambria Math" panose="02040503050406030204" pitchFamily="18" charset="0"/>
                                </a:rPr>
                                <m:t>=</m:t>
                              </m:r>
                              <m:f>
                                <m:fPr>
                                  <m:ctrlPr>
                                    <a:rPr lang="en-US" sz="1400" i="1">
                                      <a:effectLst/>
                                      <a:latin typeface="Cambria Math" charset="0"/>
                                      <a:ea typeface="Times New Roman" panose="02020603050405020304" pitchFamily="18" charset="0"/>
                                      <a:cs typeface="Times New Roman" panose="02020603050405020304" pitchFamily="18" charset="0"/>
                                    </a:rPr>
                                  </m:ctrlPr>
                                </m:fPr>
                                <m:num>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Total</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number</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of</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vulnerable</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hr-HR" sz="1400" b="0" i="0" smtClean="0">
                                      <a:effectLst/>
                                      <a:latin typeface="Cambria Math" panose="02040503050406030204" pitchFamily="18" charset="0"/>
                                      <a:ea typeface="Times New Roman" panose="02020603050405020304" pitchFamily="18" charset="0"/>
                                      <a:cs typeface="Cambria Math" panose="02040503050406030204" pitchFamily="18" charset="0"/>
                                    </a:rPr>
                                    <m:t>EDUCATION</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group</m:t>
                                  </m:r>
                                </m:num>
                                <m:den>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Total</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number</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of</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population</m:t>
                                  </m:r>
                                </m:den>
                              </m:f>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100%</m:t>
                              </m:r>
                            </m:oMath>
                          </a14:m>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en-US" sz="1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13" name="Table 12"/>
              <p:cNvGraphicFramePr>
                <a:graphicFrameLocks noGrp="1"/>
              </p:cNvGraphicFramePr>
              <p:nvPr>
                <p:extLst>
                  <p:ext uri="{D42A27DB-BD31-4B8C-83A1-F6EECF244321}">
                    <p14:modId xmlns:p14="http://schemas.microsoft.com/office/powerpoint/2010/main" val="512770024"/>
                  </p:ext>
                </p:extLst>
              </p:nvPr>
            </p:nvGraphicFramePr>
            <p:xfrm>
              <a:off x="5842780" y="5637712"/>
              <a:ext cx="6044419" cy="534099"/>
            </p:xfrm>
            <a:graphic>
              <a:graphicData uri="http://schemas.openxmlformats.org/drawingml/2006/table">
                <a:tbl>
                  <a:tblPr firstRow="1" firstCol="1" bandRow="1"/>
                  <a:tblGrid>
                    <a:gridCol w="6044419"/>
                  </a:tblGrid>
                  <a:tr h="534099">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4"/>
                          <a:stretch>
                            <a:fillRect l="-101" t="-35955" r="-302" b="-30337"/>
                          </a:stretch>
                        </a:blipFill>
                      </a:tcPr>
                    </a:tc>
                  </a:tr>
                </a:tbl>
              </a:graphicData>
            </a:graphic>
          </p:graphicFrame>
        </mc:Fallback>
      </mc:AlternateContent>
      <p:pic>
        <p:nvPicPr>
          <p:cNvPr id="10" name="Picture 9"/>
          <p:cNvPicPr>
            <a:picLocks noChangeAspect="1"/>
          </p:cNvPicPr>
          <p:nvPr/>
        </p:nvPicPr>
        <p:blipFill>
          <a:blip r:embed="rId5"/>
          <a:stretch>
            <a:fillRect/>
          </a:stretch>
        </p:blipFill>
        <p:spPr>
          <a:xfrm>
            <a:off x="11015663" y="15021"/>
            <a:ext cx="1176336" cy="2170196"/>
          </a:xfrm>
          <a:prstGeom prst="rect">
            <a:avLst/>
          </a:prstGeom>
        </p:spPr>
      </p:pic>
    </p:spTree>
    <p:extLst>
      <p:ext uri="{BB962C8B-B14F-4D97-AF65-F5344CB8AC3E}">
        <p14:creationId xmlns:p14="http://schemas.microsoft.com/office/powerpoint/2010/main" val="20817710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6"/>
            <a:ext cx="10515600" cy="7743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r-HR" b="1" dirty="0" smtClean="0">
                <a:solidFill>
                  <a:schemeClr val="accent1"/>
                </a:solidFill>
              </a:rPr>
              <a:t>INDIKATORI RANJIVOSTI (</a:t>
            </a:r>
            <a:r>
              <a:rPr lang="hr-HR" b="1" dirty="0" err="1" smtClean="0">
                <a:solidFill>
                  <a:schemeClr val="accent1"/>
                </a:solidFill>
              </a:rPr>
              <a:t>Mv</a:t>
            </a:r>
            <a:r>
              <a:rPr lang="hr-HR" b="1" dirty="0" smtClean="0">
                <a:solidFill>
                  <a:schemeClr val="accent1"/>
                </a:solidFill>
              </a:rPr>
              <a:t>, Iv, Dv)</a:t>
            </a:r>
          </a:p>
          <a:p>
            <a:pPr algn="ct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949149712"/>
              </p:ext>
            </p:extLst>
          </p:nvPr>
        </p:nvGraphicFramePr>
        <p:xfrm>
          <a:off x="199294" y="1770488"/>
          <a:ext cx="5506328" cy="1321810"/>
        </p:xfrm>
        <a:graphic>
          <a:graphicData uri="http://schemas.openxmlformats.org/drawingml/2006/table">
            <a:tbl>
              <a:tblPr firstRow="1" firstCol="1" bandRow="1"/>
              <a:tblGrid>
                <a:gridCol w="4817011"/>
                <a:gridCol w="379828"/>
                <a:gridCol w="309489"/>
              </a:tblGrid>
              <a:tr h="269875">
                <a:tc gridSpan="3">
                  <a:txBody>
                    <a:bodyPr/>
                    <a:lstStyle/>
                    <a:p>
                      <a:pPr algn="ctr">
                        <a:lnSpc>
                          <a:spcPct val="115000"/>
                        </a:lnSpc>
                        <a:spcAft>
                          <a:spcPts val="1000"/>
                        </a:spcAft>
                      </a:pPr>
                      <a:r>
                        <a:rPr lang="en-US" sz="2000" b="1" dirty="0">
                          <a:effectLst/>
                          <a:latin typeface="Calibri" panose="020F0502020204030204" pitchFamily="34" charset="0"/>
                          <a:ea typeface="Times New Roman" panose="02020603050405020304" pitchFamily="18" charset="0"/>
                          <a:cs typeface="Times New Roman" panose="02020603050405020304" pitchFamily="18" charset="0"/>
                        </a:rPr>
                        <a:t>CSVP </a:t>
                      </a:r>
                      <a:r>
                        <a:rPr lang="hr-HR" sz="2000" b="1" dirty="0" smtClean="0">
                          <a:effectLst/>
                          <a:latin typeface="Calibri" panose="020F0502020204030204" pitchFamily="34" charset="0"/>
                          <a:ea typeface="Times New Roman" panose="02020603050405020304" pitchFamily="18" charset="0"/>
                          <a:cs typeface="Times New Roman" panose="02020603050405020304" pitchFamily="18" charset="0"/>
                        </a:rPr>
                        <a:t>MANJINE</a:t>
                      </a:r>
                      <a:r>
                        <a:rPr lang="hr-HR" sz="2000" b="1" baseline="0" dirty="0" smtClean="0">
                          <a:effectLst/>
                          <a:latin typeface="Calibri" panose="020F0502020204030204" pitchFamily="34" charset="0"/>
                          <a:ea typeface="Times New Roman" panose="02020603050405020304" pitchFamily="18" charset="0"/>
                          <a:cs typeface="Times New Roman" panose="02020603050405020304" pitchFamily="18" charset="0"/>
                        </a:rPr>
                        <a:t> Indikator</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r>
              <a:tr h="532811">
                <a:tc>
                  <a:txBody>
                    <a:bodyPr/>
                    <a:lstStyle/>
                    <a:p>
                      <a:pPr algn="just">
                        <a:lnSpc>
                          <a:spcPct val="115000"/>
                        </a:lnSpc>
                        <a:spcAft>
                          <a:spcPts val="1000"/>
                        </a:spcAft>
                      </a:pPr>
                      <a:r>
                        <a:rPr lang="hr-HR" sz="2000" b="1" dirty="0" smtClean="0">
                          <a:effectLst/>
                          <a:latin typeface="Calibri" panose="020F0502020204030204" pitchFamily="34" charset="0"/>
                          <a:ea typeface="Times New Roman" panose="02020603050405020304" pitchFamily="18" charset="0"/>
                          <a:cs typeface="Times New Roman" panose="02020603050405020304" pitchFamily="18" charset="0"/>
                        </a:rPr>
                        <a:t>Manjina</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459053">
                <a:tc>
                  <a:txBody>
                    <a:bodyPr/>
                    <a:lstStyle/>
                    <a:p>
                      <a:pPr algn="just">
                        <a:lnSpc>
                          <a:spcPct val="115000"/>
                        </a:lnSpc>
                        <a:spcAft>
                          <a:spcPts val="1000"/>
                        </a:spcAft>
                      </a:pPr>
                      <a:r>
                        <a:rPr lang="hr-HR" sz="2000" b="1" dirty="0" smtClean="0">
                          <a:effectLst/>
                          <a:latin typeface="Calibri" panose="020F0502020204030204" pitchFamily="34" charset="0"/>
                          <a:ea typeface="Times New Roman" panose="02020603050405020304" pitchFamily="18" charset="0"/>
                          <a:cs typeface="Times New Roman" panose="02020603050405020304" pitchFamily="18" charset="0"/>
                        </a:rPr>
                        <a:t>Većina</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92355268"/>
              </p:ext>
            </p:extLst>
          </p:nvPr>
        </p:nvGraphicFramePr>
        <p:xfrm>
          <a:off x="199294" y="3424593"/>
          <a:ext cx="5506328" cy="1310543"/>
        </p:xfrm>
        <a:graphic>
          <a:graphicData uri="http://schemas.openxmlformats.org/drawingml/2006/table">
            <a:tbl>
              <a:tblPr firstRow="1" firstCol="1" bandRow="1"/>
              <a:tblGrid>
                <a:gridCol w="4817011"/>
                <a:gridCol w="379828"/>
                <a:gridCol w="309489"/>
              </a:tblGrid>
              <a:tr h="269875">
                <a:tc gridSpan="3">
                  <a:txBody>
                    <a:bodyPr/>
                    <a:lstStyle/>
                    <a:p>
                      <a:pPr algn="ctr">
                        <a:lnSpc>
                          <a:spcPct val="115000"/>
                        </a:lnSpc>
                        <a:spcAft>
                          <a:spcPts val="1000"/>
                        </a:spcAft>
                      </a:pPr>
                      <a:r>
                        <a:rPr lang="en-US" sz="2000" b="1" dirty="0">
                          <a:effectLst/>
                          <a:latin typeface="Calibri" panose="020F0502020204030204" pitchFamily="34" charset="0"/>
                          <a:ea typeface="Times New Roman" panose="02020603050405020304" pitchFamily="18" charset="0"/>
                          <a:cs typeface="Times New Roman" panose="02020603050405020304" pitchFamily="18" charset="0"/>
                        </a:rPr>
                        <a:t>CSVP </a:t>
                      </a:r>
                      <a:r>
                        <a:rPr lang="hr-HR" sz="2000" b="1" dirty="0" smtClean="0">
                          <a:effectLst/>
                          <a:latin typeface="Calibri" panose="020F0502020204030204" pitchFamily="34" charset="0"/>
                          <a:ea typeface="Times New Roman" panose="02020603050405020304" pitchFamily="18" charset="0"/>
                          <a:cs typeface="Times New Roman" panose="02020603050405020304" pitchFamily="18" charset="0"/>
                        </a:rPr>
                        <a:t>PRIHOD Indikator</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r>
              <a:tr h="532811">
                <a:tc>
                  <a:txBody>
                    <a:bodyPr/>
                    <a:lstStyle/>
                    <a:p>
                      <a:pPr algn="just">
                        <a:lnSpc>
                          <a:spcPct val="115000"/>
                        </a:lnSpc>
                        <a:spcAft>
                          <a:spcPts val="1000"/>
                        </a:spcAft>
                      </a:pPr>
                      <a:r>
                        <a:rPr lang="hr-HR" sz="2000" b="1" dirty="0" smtClean="0">
                          <a:effectLst/>
                          <a:latin typeface="Calibri" panose="020F0502020204030204" pitchFamily="34" charset="0"/>
                          <a:ea typeface="Times New Roman" panose="02020603050405020304" pitchFamily="18" charset="0"/>
                          <a:cs typeface="Times New Roman" panose="02020603050405020304" pitchFamily="18" charset="0"/>
                        </a:rPr>
                        <a:t>Bez prihoda</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447786">
                <a:tc>
                  <a:txBody>
                    <a:bodyPr/>
                    <a:lstStyle/>
                    <a:p>
                      <a:pPr algn="just">
                        <a:lnSpc>
                          <a:spcPct val="115000"/>
                        </a:lnSpc>
                        <a:spcAft>
                          <a:spcPts val="1000"/>
                        </a:spcAft>
                      </a:pPr>
                      <a:r>
                        <a:rPr lang="hr-HR" sz="2000" b="1" dirty="0" smtClean="0">
                          <a:effectLst/>
                          <a:latin typeface="Calibri" panose="020F0502020204030204" pitchFamily="34" charset="0"/>
                          <a:ea typeface="Times New Roman" panose="02020603050405020304" pitchFamily="18" charset="0"/>
                          <a:cs typeface="Times New Roman" panose="02020603050405020304" pitchFamily="18" charset="0"/>
                        </a:rPr>
                        <a:t>S prihodom</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731578266"/>
              </p:ext>
            </p:extLst>
          </p:nvPr>
        </p:nvGraphicFramePr>
        <p:xfrm>
          <a:off x="199294" y="5067431"/>
          <a:ext cx="5506328" cy="1321810"/>
        </p:xfrm>
        <a:graphic>
          <a:graphicData uri="http://schemas.openxmlformats.org/drawingml/2006/table">
            <a:tbl>
              <a:tblPr firstRow="1" firstCol="1" bandRow="1"/>
              <a:tblGrid>
                <a:gridCol w="4817011"/>
                <a:gridCol w="379828"/>
                <a:gridCol w="309489"/>
              </a:tblGrid>
              <a:tr h="269875">
                <a:tc gridSpan="3">
                  <a:txBody>
                    <a:bodyPr/>
                    <a:lstStyle/>
                    <a:p>
                      <a:pPr algn="ctr">
                        <a:lnSpc>
                          <a:spcPct val="115000"/>
                        </a:lnSpc>
                        <a:spcAft>
                          <a:spcPts val="1000"/>
                        </a:spcAft>
                      </a:pPr>
                      <a:r>
                        <a:rPr lang="en-US" sz="2000" b="1" dirty="0">
                          <a:effectLst/>
                          <a:latin typeface="Calibri" panose="020F0502020204030204" pitchFamily="34" charset="0"/>
                          <a:ea typeface="Times New Roman" panose="02020603050405020304" pitchFamily="18" charset="0"/>
                          <a:cs typeface="Times New Roman" panose="02020603050405020304" pitchFamily="18" charset="0"/>
                        </a:rPr>
                        <a:t>CSVP </a:t>
                      </a:r>
                      <a:r>
                        <a:rPr lang="hr-HR" sz="2000" b="1" dirty="0" smtClean="0">
                          <a:effectLst/>
                          <a:latin typeface="Calibri" panose="020F0502020204030204" pitchFamily="34" charset="0"/>
                          <a:ea typeface="Times New Roman" panose="02020603050405020304" pitchFamily="18" charset="0"/>
                          <a:cs typeface="Times New Roman" panose="02020603050405020304" pitchFamily="18" charset="0"/>
                        </a:rPr>
                        <a:t>INVALIDITET</a:t>
                      </a:r>
                      <a:r>
                        <a:rPr lang="hr-HR" sz="2000" b="1" baseline="0" dirty="0" smtClean="0">
                          <a:effectLst/>
                          <a:latin typeface="Calibri" panose="020F0502020204030204" pitchFamily="34" charset="0"/>
                          <a:ea typeface="Times New Roman" panose="02020603050405020304" pitchFamily="18" charset="0"/>
                          <a:cs typeface="Times New Roman" panose="02020603050405020304" pitchFamily="18" charset="0"/>
                        </a:rPr>
                        <a:t> Indikator</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r>
              <a:tr h="532811">
                <a:tc>
                  <a:txBody>
                    <a:bodyPr/>
                    <a:lstStyle/>
                    <a:p>
                      <a:pPr algn="just">
                        <a:lnSpc>
                          <a:spcPct val="115000"/>
                        </a:lnSpc>
                        <a:spcAft>
                          <a:spcPts val="1000"/>
                        </a:spcAft>
                      </a:pPr>
                      <a:r>
                        <a:rPr lang="en-US" sz="2000" b="1" kern="1200" dirty="0" err="1" smtClean="0">
                          <a:solidFill>
                            <a:schemeClr val="tx1"/>
                          </a:solidFill>
                          <a:effectLst/>
                          <a:latin typeface="+mn-lt"/>
                          <a:ea typeface="+mn-ea"/>
                          <a:cs typeface="+mn-cs"/>
                        </a:rPr>
                        <a:t>Invalidi</a:t>
                      </a:r>
                      <a:r>
                        <a:rPr lang="en-US" sz="2000" b="1" kern="1200" dirty="0" smtClean="0">
                          <a:solidFill>
                            <a:schemeClr val="tx1"/>
                          </a:solidFill>
                          <a:effectLst/>
                          <a:latin typeface="+mn-lt"/>
                          <a:ea typeface="+mn-ea"/>
                          <a:cs typeface="+mn-cs"/>
                        </a:rPr>
                        <a:t> / </a:t>
                      </a:r>
                      <a:r>
                        <a:rPr lang="en-US" sz="2000" b="1" kern="1200" dirty="0" err="1" smtClean="0">
                          <a:solidFill>
                            <a:schemeClr val="tx1"/>
                          </a:solidFill>
                          <a:effectLst/>
                          <a:latin typeface="+mn-lt"/>
                          <a:ea typeface="+mn-ea"/>
                          <a:cs typeface="+mn-cs"/>
                        </a:rPr>
                        <a:t>Ovisni</a:t>
                      </a:r>
                      <a:r>
                        <a:rPr lang="en-US" sz="2000" b="1" kern="1200" baseline="0" dirty="0" smtClean="0">
                          <a:solidFill>
                            <a:schemeClr val="tx1"/>
                          </a:solidFill>
                          <a:effectLst/>
                          <a:latin typeface="+mn-lt"/>
                          <a:ea typeface="+mn-ea"/>
                          <a:cs typeface="+mn-cs"/>
                        </a:rPr>
                        <a:t> o </a:t>
                      </a:r>
                      <a:r>
                        <a:rPr lang="en-US" sz="2000" b="1" kern="1200" baseline="0" dirty="0" err="1" smtClean="0">
                          <a:solidFill>
                            <a:schemeClr val="tx1"/>
                          </a:solidFill>
                          <a:effectLst/>
                          <a:latin typeface="+mn-lt"/>
                          <a:ea typeface="+mn-ea"/>
                          <a:cs typeface="+mn-cs"/>
                        </a:rPr>
                        <a:t>pomoći</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459053">
                <a:tc>
                  <a:txBody>
                    <a:bodyPr/>
                    <a:lstStyle/>
                    <a:p>
                      <a:pPr algn="just">
                        <a:lnSpc>
                          <a:spcPct val="115000"/>
                        </a:lnSpc>
                        <a:spcAft>
                          <a:spcPts val="1000"/>
                        </a:spcAft>
                      </a:pPr>
                      <a:r>
                        <a:rPr lang="en-US" sz="2000" b="1" kern="1200" dirty="0" smtClean="0">
                          <a:solidFill>
                            <a:schemeClr val="tx1"/>
                          </a:solidFill>
                          <a:effectLst/>
                          <a:latin typeface="+mn-lt"/>
                          <a:ea typeface="+mn-ea"/>
                          <a:cs typeface="+mn-cs"/>
                        </a:rPr>
                        <a:t>Bez </a:t>
                      </a:r>
                      <a:r>
                        <a:rPr lang="en-US" sz="2000" b="1" kern="1200" dirty="0" err="1" smtClean="0">
                          <a:solidFill>
                            <a:schemeClr val="tx1"/>
                          </a:solidFill>
                          <a:effectLst/>
                          <a:latin typeface="+mn-lt"/>
                          <a:ea typeface="+mn-ea"/>
                          <a:cs typeface="+mn-cs"/>
                        </a:rPr>
                        <a:t>invaliditeta</a:t>
                      </a:r>
                      <a:r>
                        <a:rPr lang="en-US" sz="2000" b="1" kern="1200" baseline="0" dirty="0" smtClean="0">
                          <a:solidFill>
                            <a:schemeClr val="tx1"/>
                          </a:solidFill>
                          <a:effectLst/>
                          <a:latin typeface="+mn-lt"/>
                          <a:ea typeface="+mn-ea"/>
                          <a:cs typeface="+mn-cs"/>
                        </a:rPr>
                        <a:t> </a:t>
                      </a:r>
                      <a:r>
                        <a:rPr lang="en-US" sz="2000" b="1" kern="1200" dirty="0" smtClean="0">
                          <a:solidFill>
                            <a:schemeClr val="tx1"/>
                          </a:solidFill>
                          <a:effectLst/>
                          <a:latin typeface="+mn-lt"/>
                          <a:ea typeface="+mn-ea"/>
                          <a:cs typeface="+mn-cs"/>
                        </a:rPr>
                        <a:t>/ </a:t>
                      </a:r>
                      <a:r>
                        <a:rPr lang="en-US" sz="2000" b="1" kern="1200" dirty="0" err="1" smtClean="0">
                          <a:solidFill>
                            <a:schemeClr val="tx1"/>
                          </a:solidFill>
                          <a:effectLst/>
                          <a:latin typeface="+mn-lt"/>
                          <a:ea typeface="+mn-ea"/>
                          <a:cs typeface="+mn-cs"/>
                        </a:rPr>
                        <a:t>Ovisnosti</a:t>
                      </a:r>
                      <a:r>
                        <a:rPr lang="en-US" sz="2000" b="1" kern="1200" dirty="0" smtClean="0">
                          <a:solidFill>
                            <a:schemeClr val="tx1"/>
                          </a:solidFill>
                          <a:effectLst/>
                          <a:latin typeface="+mn-lt"/>
                          <a:ea typeface="+mn-ea"/>
                          <a:cs typeface="+mn-cs"/>
                        </a:rPr>
                        <a:t> o </a:t>
                      </a:r>
                      <a:r>
                        <a:rPr lang="en-US" sz="2000" b="1" kern="1200" dirty="0" err="1" smtClean="0">
                          <a:solidFill>
                            <a:schemeClr val="tx1"/>
                          </a:solidFill>
                          <a:effectLst/>
                          <a:latin typeface="+mn-lt"/>
                          <a:ea typeface="+mn-ea"/>
                          <a:cs typeface="+mn-cs"/>
                        </a:rPr>
                        <a:t>pomoći</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000" b="1" dirty="0" smtClean="0">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bl>
          </a:graphicData>
        </a:graphic>
      </p:graphicFrame>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1634362852"/>
                  </p:ext>
                </p:extLst>
              </p:nvPr>
            </p:nvGraphicFramePr>
            <p:xfrm>
              <a:off x="5825848" y="2302309"/>
              <a:ext cx="6044418" cy="535115"/>
            </p:xfrm>
            <a:graphic>
              <a:graphicData uri="http://schemas.openxmlformats.org/drawingml/2006/table">
                <a:tbl>
                  <a:tblPr firstRow="1" firstCol="1" bandRow="1"/>
                  <a:tblGrid>
                    <a:gridCol w="6044418"/>
                  </a:tblGrid>
                  <a:tr h="0">
                    <a:tc>
                      <a:txBody>
                        <a:bodyPr/>
                        <a:lstStyle/>
                        <a:p>
                          <a:pPr algn="just">
                            <a:lnSpc>
                              <a:spcPct val="115000"/>
                            </a:lnSpc>
                            <a:spcAft>
                              <a:spcPts val="1000"/>
                            </a:spcAft>
                          </a:pPr>
                          <a:r>
                            <a:rPr lang="en-US" sz="100" dirty="0" smtClean="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hr-HR" sz="1400" b="0" i="1" smtClean="0">
                                  <a:effectLst/>
                                  <a:latin typeface="Cambria Math" panose="02040503050406030204" pitchFamily="18" charset="0"/>
                                  <a:ea typeface="Times New Roman" panose="02020603050405020304" pitchFamily="18" charset="0"/>
                                  <a:cs typeface="Cambria Math" panose="02040503050406030204" pitchFamily="18" charset="0"/>
                                </a:rPr>
                                <m:t>𝑀𝐼𝑁𝑂𝑅𝐼𝑇𝑌</m:t>
                              </m:r>
                              <m:r>
                                <a:rPr lang="hr-HR" sz="1400" b="0" i="1" smtClean="0">
                                  <a:effectLst/>
                                  <a:latin typeface="Cambria Math" panose="02040503050406030204" pitchFamily="18" charset="0"/>
                                  <a:ea typeface="Times New Roman" panose="02020603050405020304" pitchFamily="18" charset="0"/>
                                  <a:cs typeface="Cambria Math" panose="02040503050406030204" pitchFamily="18" charset="0"/>
                                </a:rPr>
                                <m:t> </m:t>
                              </m:r>
                              <m:r>
                                <a:rPr lang="en-US" sz="1400" i="1">
                                  <a:effectLst/>
                                  <a:latin typeface="Cambria Math" panose="02040503050406030204" pitchFamily="18" charset="0"/>
                                  <a:ea typeface="Times New Roman" panose="02020603050405020304" pitchFamily="18" charset="0"/>
                                  <a:cs typeface="Cambria Math" panose="02040503050406030204" pitchFamily="18" charset="0"/>
                                </a:rPr>
                                <m:t>𝑣𝑎𝑟𝑖𝑎𝑏𝑙𝑒</m:t>
                              </m:r>
                              <m:r>
                                <a:rPr lang="en-US" sz="1400" i="1">
                                  <a:effectLst/>
                                  <a:latin typeface="Cambria Math" panose="02040503050406030204" pitchFamily="18" charset="0"/>
                                  <a:ea typeface="Times New Roman" panose="02020603050405020304" pitchFamily="18" charset="0"/>
                                  <a:cs typeface="Cambria Math" panose="02040503050406030204" pitchFamily="18" charset="0"/>
                                </a:rPr>
                                <m:t> </m:t>
                              </m:r>
                              <m:d>
                                <m:dPr>
                                  <m:ctrlPr>
                                    <a:rPr lang="en-US" sz="1400" i="1">
                                      <a:effectLst/>
                                      <a:latin typeface="Cambria Math" charset="0"/>
                                      <a:ea typeface="Times New Roman" panose="02020603050405020304" pitchFamily="18" charset="0"/>
                                      <a:cs typeface="Cambria Math" panose="02040503050406030204" pitchFamily="18" charset="0"/>
                                    </a:rPr>
                                  </m:ctrlPr>
                                </m:dPr>
                                <m:e>
                                  <m:r>
                                    <a:rPr lang="en-US" sz="1400" i="1">
                                      <a:effectLst/>
                                      <a:latin typeface="Cambria Math" panose="02040503050406030204" pitchFamily="18" charset="0"/>
                                      <a:ea typeface="Times New Roman" panose="02020603050405020304" pitchFamily="18" charset="0"/>
                                      <a:cs typeface="Cambria Math" panose="02040503050406030204" pitchFamily="18" charset="0"/>
                                    </a:rPr>
                                    <m:t>𝐴𝑣</m:t>
                                  </m:r>
                                </m:e>
                              </m:d>
                              <m:r>
                                <a:rPr lang="en-US" sz="1400">
                                  <a:effectLst/>
                                  <a:latin typeface="Cambria Math" panose="02040503050406030204" pitchFamily="18" charset="0"/>
                                  <a:ea typeface="Times New Roman" panose="02020603050405020304" pitchFamily="18" charset="0"/>
                                  <a:cs typeface="Cambria Math" panose="02040503050406030204" pitchFamily="18" charset="0"/>
                                </a:rPr>
                                <m:t>=</m:t>
                              </m:r>
                              <m:f>
                                <m:fPr>
                                  <m:ctrlPr>
                                    <a:rPr lang="en-US" sz="1400" i="1">
                                      <a:effectLst/>
                                      <a:latin typeface="Cambria Math" charset="0"/>
                                      <a:ea typeface="Times New Roman" panose="02020603050405020304" pitchFamily="18" charset="0"/>
                                      <a:cs typeface="Times New Roman" panose="02020603050405020304" pitchFamily="18" charset="0"/>
                                    </a:rPr>
                                  </m:ctrlPr>
                                </m:fPr>
                                <m:num>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Total</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number</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of</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vulnerable</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hr-HR" sz="1400" b="0" i="0" smtClean="0">
                                      <a:effectLst/>
                                      <a:latin typeface="Cambria Math" panose="02040503050406030204" pitchFamily="18" charset="0"/>
                                      <a:ea typeface="Times New Roman" panose="02020603050405020304" pitchFamily="18" charset="0"/>
                                      <a:cs typeface="Cambria Math" panose="02040503050406030204" pitchFamily="18" charset="0"/>
                                    </a:rPr>
                                    <m:t>MINORITY</m:t>
                                  </m:r>
                                  <m:r>
                                    <a:rPr lang="hr-HR" sz="1400" b="0" i="0" smtClean="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group</m:t>
                                  </m:r>
                                </m:num>
                                <m:den>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Total</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number</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of</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population</m:t>
                                  </m:r>
                                </m:den>
                              </m:f>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100%</m:t>
                              </m:r>
                            </m:oMath>
                          </a14:m>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en-US" sz="1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1634362852"/>
                  </p:ext>
                </p:extLst>
              </p:nvPr>
            </p:nvGraphicFramePr>
            <p:xfrm>
              <a:off x="5825848" y="2302309"/>
              <a:ext cx="6044418" cy="534099"/>
            </p:xfrm>
            <a:graphic>
              <a:graphicData uri="http://schemas.openxmlformats.org/drawingml/2006/table">
                <a:tbl>
                  <a:tblPr firstRow="1" firstCol="1" bandRow="1"/>
                  <a:tblGrid>
                    <a:gridCol w="6044418"/>
                  </a:tblGrid>
                  <a:tr h="534099">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101" t="-35955" r="-201" b="-30337"/>
                          </a:stretch>
                        </a:blipFill>
                      </a:tcPr>
                    </a:tc>
                  </a:tr>
                </a:tbl>
              </a:graphicData>
            </a:graphic>
          </p:graphicFrame>
        </mc:Fallback>
      </mc:AlternateContent>
      <mc:AlternateContent xmlns:mc="http://schemas.openxmlformats.org/markup-compatibility/2006" xmlns:a14="http://schemas.microsoft.com/office/drawing/2010/main">
        <mc:Choice Requires="a14">
          <p:graphicFrame>
            <p:nvGraphicFramePr>
              <p:cNvPr id="12" name="Table 11"/>
              <p:cNvGraphicFramePr>
                <a:graphicFrameLocks noGrp="1"/>
              </p:cNvGraphicFramePr>
              <p:nvPr>
                <p:extLst>
                  <p:ext uri="{D42A27DB-BD31-4B8C-83A1-F6EECF244321}">
                    <p14:modId xmlns:p14="http://schemas.microsoft.com/office/powerpoint/2010/main" val="1675842351"/>
                  </p:ext>
                </p:extLst>
              </p:nvPr>
            </p:nvGraphicFramePr>
            <p:xfrm>
              <a:off x="5842781" y="3905525"/>
              <a:ext cx="6044418" cy="535115"/>
            </p:xfrm>
            <a:graphic>
              <a:graphicData uri="http://schemas.openxmlformats.org/drawingml/2006/table">
                <a:tbl>
                  <a:tblPr firstRow="1" firstCol="1" bandRow="1"/>
                  <a:tblGrid>
                    <a:gridCol w="6044418"/>
                  </a:tblGrid>
                  <a:tr h="0">
                    <a:tc>
                      <a:txBody>
                        <a:bodyPr/>
                        <a:lstStyle/>
                        <a:p>
                          <a:pPr algn="just">
                            <a:lnSpc>
                              <a:spcPct val="115000"/>
                            </a:lnSpc>
                            <a:spcAft>
                              <a:spcPts val="1000"/>
                            </a:spcAft>
                          </a:pPr>
                          <a:r>
                            <a:rPr lang="en-US" sz="100" dirty="0" smtClean="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hr-HR" sz="1400" b="0" i="1" smtClean="0">
                                  <a:effectLst/>
                                  <a:latin typeface="Cambria Math" panose="02040503050406030204" pitchFamily="18" charset="0"/>
                                  <a:ea typeface="Times New Roman" panose="02020603050405020304" pitchFamily="18" charset="0"/>
                                  <a:cs typeface="Cambria Math" panose="02040503050406030204" pitchFamily="18" charset="0"/>
                                </a:rPr>
                                <m:t>𝐼𝑁𝐶𝑂𝑀𝐸</m:t>
                              </m:r>
                              <m:r>
                                <a:rPr lang="hr-HR" sz="1400" b="0" i="1" smtClean="0">
                                  <a:effectLst/>
                                  <a:latin typeface="Cambria Math" panose="02040503050406030204" pitchFamily="18" charset="0"/>
                                  <a:ea typeface="Times New Roman" panose="02020603050405020304" pitchFamily="18" charset="0"/>
                                  <a:cs typeface="Cambria Math" panose="02040503050406030204" pitchFamily="18" charset="0"/>
                                </a:rPr>
                                <m:t> </m:t>
                              </m:r>
                              <m:r>
                                <a:rPr lang="en-US" sz="1400" i="1">
                                  <a:effectLst/>
                                  <a:latin typeface="Cambria Math" panose="02040503050406030204" pitchFamily="18" charset="0"/>
                                  <a:ea typeface="Times New Roman" panose="02020603050405020304" pitchFamily="18" charset="0"/>
                                  <a:cs typeface="Cambria Math" panose="02040503050406030204" pitchFamily="18" charset="0"/>
                                </a:rPr>
                                <m:t>𝑣𝑎𝑟𝑖𝑎𝑏𝑙𝑒</m:t>
                              </m:r>
                              <m:r>
                                <a:rPr lang="en-US" sz="1400" i="1">
                                  <a:effectLst/>
                                  <a:latin typeface="Cambria Math" panose="02040503050406030204" pitchFamily="18" charset="0"/>
                                  <a:ea typeface="Times New Roman" panose="02020603050405020304" pitchFamily="18" charset="0"/>
                                  <a:cs typeface="Cambria Math" panose="02040503050406030204" pitchFamily="18" charset="0"/>
                                </a:rPr>
                                <m:t> </m:t>
                              </m:r>
                              <m:d>
                                <m:dPr>
                                  <m:ctrlPr>
                                    <a:rPr lang="en-US" sz="1400" i="1">
                                      <a:effectLst/>
                                      <a:latin typeface="Cambria Math" charset="0"/>
                                      <a:ea typeface="Times New Roman" panose="02020603050405020304" pitchFamily="18" charset="0"/>
                                      <a:cs typeface="Cambria Math" panose="02040503050406030204" pitchFamily="18" charset="0"/>
                                    </a:rPr>
                                  </m:ctrlPr>
                                </m:dPr>
                                <m:e>
                                  <m:r>
                                    <a:rPr lang="hr-HR" sz="1400" b="0" i="1" smtClean="0">
                                      <a:effectLst/>
                                      <a:latin typeface="Cambria Math" panose="02040503050406030204" pitchFamily="18" charset="0"/>
                                      <a:ea typeface="Times New Roman" panose="02020603050405020304" pitchFamily="18" charset="0"/>
                                      <a:cs typeface="Cambria Math" panose="02040503050406030204" pitchFamily="18" charset="0"/>
                                    </a:rPr>
                                    <m:t>𝐺</m:t>
                                  </m:r>
                                  <m:r>
                                    <a:rPr lang="en-US" sz="1400" i="1">
                                      <a:effectLst/>
                                      <a:latin typeface="Cambria Math" panose="02040503050406030204" pitchFamily="18" charset="0"/>
                                      <a:ea typeface="Times New Roman" panose="02020603050405020304" pitchFamily="18" charset="0"/>
                                      <a:cs typeface="Cambria Math" panose="02040503050406030204" pitchFamily="18" charset="0"/>
                                    </a:rPr>
                                    <m:t>𝑣</m:t>
                                  </m:r>
                                </m:e>
                              </m:d>
                              <m:r>
                                <a:rPr lang="en-US" sz="1400">
                                  <a:effectLst/>
                                  <a:latin typeface="Cambria Math" panose="02040503050406030204" pitchFamily="18" charset="0"/>
                                  <a:ea typeface="Times New Roman" panose="02020603050405020304" pitchFamily="18" charset="0"/>
                                  <a:cs typeface="Cambria Math" panose="02040503050406030204" pitchFamily="18" charset="0"/>
                                </a:rPr>
                                <m:t>=</m:t>
                              </m:r>
                              <m:f>
                                <m:fPr>
                                  <m:ctrlPr>
                                    <a:rPr lang="en-US" sz="1400" i="1">
                                      <a:effectLst/>
                                      <a:latin typeface="Cambria Math" charset="0"/>
                                      <a:ea typeface="Times New Roman" panose="02020603050405020304" pitchFamily="18" charset="0"/>
                                      <a:cs typeface="Times New Roman" panose="02020603050405020304" pitchFamily="18" charset="0"/>
                                    </a:rPr>
                                  </m:ctrlPr>
                                </m:fPr>
                                <m:num>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Total</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number</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of</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vulnerable</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hr-HR" sz="1400" b="0" i="0" smtClean="0">
                                      <a:effectLst/>
                                      <a:latin typeface="Cambria Math" panose="02040503050406030204" pitchFamily="18" charset="0"/>
                                      <a:ea typeface="Times New Roman" panose="02020603050405020304" pitchFamily="18" charset="0"/>
                                      <a:cs typeface="Cambria Math" panose="02040503050406030204" pitchFamily="18" charset="0"/>
                                    </a:rPr>
                                    <m:t>INCOME</m:t>
                                  </m:r>
                                  <m:r>
                                    <a:rPr lang="hr-HR" sz="1400" b="0" i="0" smtClean="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group</m:t>
                                  </m:r>
                                </m:num>
                                <m:den>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Total</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number</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of</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population</m:t>
                                  </m:r>
                                </m:den>
                              </m:f>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100%</m:t>
                              </m:r>
                            </m:oMath>
                          </a14:m>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en-US" sz="1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12" name="Table 11"/>
              <p:cNvGraphicFramePr>
                <a:graphicFrameLocks noGrp="1"/>
              </p:cNvGraphicFramePr>
              <p:nvPr>
                <p:extLst>
                  <p:ext uri="{D42A27DB-BD31-4B8C-83A1-F6EECF244321}">
                    <p14:modId xmlns:p14="http://schemas.microsoft.com/office/powerpoint/2010/main" val="1675842351"/>
                  </p:ext>
                </p:extLst>
              </p:nvPr>
            </p:nvGraphicFramePr>
            <p:xfrm>
              <a:off x="5842781" y="3905525"/>
              <a:ext cx="6044418" cy="534099"/>
            </p:xfrm>
            <a:graphic>
              <a:graphicData uri="http://schemas.openxmlformats.org/drawingml/2006/table">
                <a:tbl>
                  <a:tblPr firstRow="1" firstCol="1" bandRow="1"/>
                  <a:tblGrid>
                    <a:gridCol w="6044418"/>
                  </a:tblGrid>
                  <a:tr h="534099">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101" t="-35955" r="-302" b="-30337"/>
                          </a:stretch>
                        </a:blipFill>
                      </a:tcPr>
                    </a:tc>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 12"/>
              <p:cNvGraphicFramePr>
                <a:graphicFrameLocks noGrp="1"/>
              </p:cNvGraphicFramePr>
              <p:nvPr>
                <p:extLst>
                  <p:ext uri="{D42A27DB-BD31-4B8C-83A1-F6EECF244321}">
                    <p14:modId xmlns:p14="http://schemas.microsoft.com/office/powerpoint/2010/main" val="1815186051"/>
                  </p:ext>
                </p:extLst>
              </p:nvPr>
            </p:nvGraphicFramePr>
            <p:xfrm>
              <a:off x="5842781" y="5461286"/>
              <a:ext cx="6044419" cy="535115"/>
            </p:xfrm>
            <a:graphic>
              <a:graphicData uri="http://schemas.openxmlformats.org/drawingml/2006/table">
                <a:tbl>
                  <a:tblPr firstRow="1" firstCol="1" bandRow="1"/>
                  <a:tblGrid>
                    <a:gridCol w="6044419"/>
                  </a:tblGrid>
                  <a:tr h="0">
                    <a:tc>
                      <a:txBody>
                        <a:bodyPr/>
                        <a:lstStyle/>
                        <a:p>
                          <a:pPr algn="just">
                            <a:lnSpc>
                              <a:spcPct val="115000"/>
                            </a:lnSpc>
                            <a:spcAft>
                              <a:spcPts val="1000"/>
                            </a:spcAft>
                          </a:pPr>
                          <a:r>
                            <a:rPr lang="en-US" sz="100" dirty="0" smtClean="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hr-HR" sz="1400" b="0" i="1" smtClean="0">
                                  <a:effectLst/>
                                  <a:latin typeface="Cambria Math" panose="02040503050406030204" pitchFamily="18" charset="0"/>
                                  <a:ea typeface="Times New Roman" panose="02020603050405020304" pitchFamily="18" charset="0"/>
                                  <a:cs typeface="Cambria Math" panose="02040503050406030204" pitchFamily="18" charset="0"/>
                                </a:rPr>
                                <m:t>𝐷𝐼𝑆𝐴𝐵𝐿𝐸𝐷</m:t>
                              </m:r>
                              <m:r>
                                <a:rPr lang="hr-HR" sz="1400" b="0" i="1" smtClean="0">
                                  <a:effectLst/>
                                  <a:latin typeface="Cambria Math" panose="02040503050406030204" pitchFamily="18" charset="0"/>
                                  <a:ea typeface="Times New Roman" panose="02020603050405020304" pitchFamily="18" charset="0"/>
                                  <a:cs typeface="Cambria Math" panose="02040503050406030204" pitchFamily="18" charset="0"/>
                                </a:rPr>
                                <m:t> </m:t>
                              </m:r>
                              <m:r>
                                <a:rPr lang="en-US" sz="1400" i="1">
                                  <a:effectLst/>
                                  <a:latin typeface="Cambria Math" panose="02040503050406030204" pitchFamily="18" charset="0"/>
                                  <a:ea typeface="Times New Roman" panose="02020603050405020304" pitchFamily="18" charset="0"/>
                                  <a:cs typeface="Cambria Math" panose="02040503050406030204" pitchFamily="18" charset="0"/>
                                </a:rPr>
                                <m:t>𝑣𝑎𝑟𝑖𝑎𝑏𝑙𝑒</m:t>
                              </m:r>
                              <m:r>
                                <a:rPr lang="en-US" sz="1400" i="1">
                                  <a:effectLst/>
                                  <a:latin typeface="Cambria Math" panose="02040503050406030204" pitchFamily="18" charset="0"/>
                                  <a:ea typeface="Times New Roman" panose="02020603050405020304" pitchFamily="18" charset="0"/>
                                  <a:cs typeface="Cambria Math" panose="02040503050406030204" pitchFamily="18" charset="0"/>
                                </a:rPr>
                                <m:t> </m:t>
                              </m:r>
                              <m:d>
                                <m:dPr>
                                  <m:ctrlPr>
                                    <a:rPr lang="en-US" sz="1400" i="1">
                                      <a:effectLst/>
                                      <a:latin typeface="Cambria Math" charset="0"/>
                                      <a:ea typeface="Times New Roman" panose="02020603050405020304" pitchFamily="18" charset="0"/>
                                      <a:cs typeface="Cambria Math" panose="02040503050406030204" pitchFamily="18" charset="0"/>
                                    </a:rPr>
                                  </m:ctrlPr>
                                </m:dPr>
                                <m:e>
                                  <m:r>
                                    <a:rPr lang="hr-HR" sz="1400" b="0" i="1" smtClean="0">
                                      <a:effectLst/>
                                      <a:latin typeface="Cambria Math" panose="02040503050406030204" pitchFamily="18" charset="0"/>
                                      <a:ea typeface="Times New Roman" panose="02020603050405020304" pitchFamily="18" charset="0"/>
                                      <a:cs typeface="Cambria Math" panose="02040503050406030204" pitchFamily="18" charset="0"/>
                                    </a:rPr>
                                    <m:t>𝐺</m:t>
                                  </m:r>
                                  <m:r>
                                    <a:rPr lang="en-US" sz="1400" i="1">
                                      <a:effectLst/>
                                      <a:latin typeface="Cambria Math" panose="02040503050406030204" pitchFamily="18" charset="0"/>
                                      <a:ea typeface="Times New Roman" panose="02020603050405020304" pitchFamily="18" charset="0"/>
                                      <a:cs typeface="Cambria Math" panose="02040503050406030204" pitchFamily="18" charset="0"/>
                                    </a:rPr>
                                    <m:t>𝑣</m:t>
                                  </m:r>
                                </m:e>
                              </m:d>
                              <m:r>
                                <a:rPr lang="en-US" sz="1400">
                                  <a:effectLst/>
                                  <a:latin typeface="Cambria Math" panose="02040503050406030204" pitchFamily="18" charset="0"/>
                                  <a:ea typeface="Times New Roman" panose="02020603050405020304" pitchFamily="18" charset="0"/>
                                  <a:cs typeface="Cambria Math" panose="02040503050406030204" pitchFamily="18" charset="0"/>
                                </a:rPr>
                                <m:t>=</m:t>
                              </m:r>
                              <m:f>
                                <m:fPr>
                                  <m:ctrlPr>
                                    <a:rPr lang="en-US" sz="1400" i="1">
                                      <a:effectLst/>
                                      <a:latin typeface="Cambria Math" charset="0"/>
                                      <a:ea typeface="Times New Roman" panose="02020603050405020304" pitchFamily="18" charset="0"/>
                                      <a:cs typeface="Times New Roman" panose="02020603050405020304" pitchFamily="18" charset="0"/>
                                    </a:rPr>
                                  </m:ctrlPr>
                                </m:fPr>
                                <m:num>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Total</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number</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of</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vulnerable</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hr-HR" sz="1400" b="0" i="0" smtClean="0">
                                      <a:effectLst/>
                                      <a:latin typeface="Cambria Math" panose="02040503050406030204" pitchFamily="18" charset="0"/>
                                      <a:ea typeface="Times New Roman" panose="02020603050405020304" pitchFamily="18" charset="0"/>
                                      <a:cs typeface="Cambria Math" panose="02040503050406030204" pitchFamily="18" charset="0"/>
                                    </a:rPr>
                                    <m:t>DISABLED</m:t>
                                  </m:r>
                                  <m:r>
                                    <a:rPr lang="hr-HR" sz="1400" b="0" i="0" smtClean="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group</m:t>
                                  </m:r>
                                </m:num>
                                <m:den>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Total</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number</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of</m:t>
                                  </m:r>
                                  <m:r>
                                    <a:rPr lang="en-US" sz="1400">
                                      <a:effectLst/>
                                      <a:latin typeface="Cambria Math" panose="02040503050406030204" pitchFamily="18" charset="0"/>
                                      <a:ea typeface="Times New Roman" panose="02020603050405020304" pitchFamily="18" charset="0"/>
                                      <a:cs typeface="Cambria Math" panose="02040503050406030204" pitchFamily="18" charset="0"/>
                                    </a:rPr>
                                    <m:t> </m:t>
                                  </m:r>
                                  <m:r>
                                    <m:rPr>
                                      <m:sty m:val="p"/>
                                    </m:rPr>
                                    <a:rPr lang="en-US" sz="1400">
                                      <a:effectLst/>
                                      <a:latin typeface="Cambria Math" panose="02040503050406030204" pitchFamily="18" charset="0"/>
                                      <a:ea typeface="Times New Roman" panose="02020603050405020304" pitchFamily="18" charset="0"/>
                                      <a:cs typeface="Cambria Math" panose="02040503050406030204" pitchFamily="18" charset="0"/>
                                    </a:rPr>
                                    <m:t>population</m:t>
                                  </m:r>
                                </m:den>
                              </m:f>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400" i="1">
                                  <a:effectLst/>
                                  <a:latin typeface="Cambria Math" panose="02040503050406030204" pitchFamily="18" charset="0"/>
                                  <a:ea typeface="Times New Roman" panose="02020603050405020304" pitchFamily="18" charset="0"/>
                                  <a:cs typeface="Times New Roman" panose="02020603050405020304" pitchFamily="18" charset="0"/>
                                </a:rPr>
                                <m:t>100%</m:t>
                              </m:r>
                            </m:oMath>
                          </a14:m>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en-US" sz="1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13" name="Table 12"/>
              <p:cNvGraphicFramePr>
                <a:graphicFrameLocks noGrp="1"/>
              </p:cNvGraphicFramePr>
              <p:nvPr>
                <p:extLst>
                  <p:ext uri="{D42A27DB-BD31-4B8C-83A1-F6EECF244321}">
                    <p14:modId xmlns:p14="http://schemas.microsoft.com/office/powerpoint/2010/main" val="1815186051"/>
                  </p:ext>
                </p:extLst>
              </p:nvPr>
            </p:nvGraphicFramePr>
            <p:xfrm>
              <a:off x="5842781" y="5461286"/>
              <a:ext cx="6044419" cy="534099"/>
            </p:xfrm>
            <a:graphic>
              <a:graphicData uri="http://schemas.openxmlformats.org/drawingml/2006/table">
                <a:tbl>
                  <a:tblPr firstRow="1" firstCol="1" bandRow="1"/>
                  <a:tblGrid>
                    <a:gridCol w="6044419"/>
                  </a:tblGrid>
                  <a:tr h="534099">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4"/>
                          <a:stretch>
                            <a:fillRect l="-101" t="-34831" r="-302" b="-30337"/>
                          </a:stretch>
                        </a:blipFill>
                      </a:tcPr>
                    </a:tc>
                  </a:tr>
                </a:tbl>
              </a:graphicData>
            </a:graphic>
          </p:graphicFrame>
        </mc:Fallback>
      </mc:AlternateContent>
      <p:pic>
        <p:nvPicPr>
          <p:cNvPr id="10" name="Picture 9"/>
          <p:cNvPicPr>
            <a:picLocks noChangeAspect="1"/>
          </p:cNvPicPr>
          <p:nvPr/>
        </p:nvPicPr>
        <p:blipFill>
          <a:blip r:embed="rId5"/>
          <a:stretch>
            <a:fillRect/>
          </a:stretch>
        </p:blipFill>
        <p:spPr>
          <a:xfrm>
            <a:off x="11015663" y="15021"/>
            <a:ext cx="1176336" cy="2170196"/>
          </a:xfrm>
          <a:prstGeom prst="rect">
            <a:avLst/>
          </a:prstGeom>
        </p:spPr>
      </p:pic>
    </p:spTree>
    <p:extLst>
      <p:ext uri="{BB962C8B-B14F-4D97-AF65-F5344CB8AC3E}">
        <p14:creationId xmlns:p14="http://schemas.microsoft.com/office/powerpoint/2010/main" val="15223931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21505" y="1557319"/>
            <a:ext cx="11366695" cy="513374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r-HR" sz="2400" b="1" u="sng" dirty="0" smtClean="0">
                <a:solidFill>
                  <a:schemeClr val="accent2"/>
                </a:solidFill>
              </a:rPr>
              <a:t>Prvi korak</a:t>
            </a:r>
            <a:endParaRPr lang="hr-HR" sz="2400" b="1" u="sng" dirty="0" smtClean="0">
              <a:solidFill>
                <a:schemeClr val="accent2"/>
              </a:solidFill>
            </a:endParaRPr>
          </a:p>
          <a:p>
            <a:pPr>
              <a:buFont typeface="Wingdings" panose="05000000000000000000" pitchFamily="2" charset="2"/>
              <a:buChar char="Ø"/>
            </a:pPr>
            <a:r>
              <a:rPr lang="en-US" sz="2400" dirty="0" err="1" smtClean="0">
                <a:solidFill>
                  <a:schemeClr val="accent1"/>
                </a:solidFill>
              </a:rPr>
              <a:t>Izračunati</a:t>
            </a:r>
            <a:r>
              <a:rPr lang="en-US" sz="2400" dirty="0" smtClean="0">
                <a:solidFill>
                  <a:schemeClr val="accent1"/>
                </a:solidFill>
              </a:rPr>
              <a:t> </a:t>
            </a:r>
            <a:r>
              <a:rPr lang="en-US" sz="2400" dirty="0" err="1" smtClean="0">
                <a:solidFill>
                  <a:schemeClr val="accent1"/>
                </a:solidFill>
              </a:rPr>
              <a:t>pojedinačne</a:t>
            </a:r>
            <a:r>
              <a:rPr lang="en-US" sz="2400" dirty="0" smtClean="0">
                <a:solidFill>
                  <a:schemeClr val="accent1"/>
                </a:solidFill>
              </a:rPr>
              <a:t> </a:t>
            </a:r>
            <a:r>
              <a:rPr lang="en-US" sz="2400" dirty="0" err="1" smtClean="0">
                <a:solidFill>
                  <a:schemeClr val="accent1"/>
                </a:solidFill>
              </a:rPr>
              <a:t>indikatore</a:t>
            </a:r>
            <a:r>
              <a:rPr lang="en-US" sz="2400" dirty="0" smtClean="0">
                <a:solidFill>
                  <a:schemeClr val="accent1"/>
                </a:solidFill>
              </a:rPr>
              <a:t> </a:t>
            </a:r>
            <a:r>
              <a:rPr lang="en-US" sz="2400" dirty="0" err="1" smtClean="0">
                <a:solidFill>
                  <a:schemeClr val="accent1"/>
                </a:solidFill>
              </a:rPr>
              <a:t>ranjivosti</a:t>
            </a:r>
            <a:r>
              <a:rPr lang="en-US" sz="2400" dirty="0" smtClean="0">
                <a:solidFill>
                  <a:schemeClr val="accent1"/>
                </a:solidFill>
              </a:rPr>
              <a:t> </a:t>
            </a:r>
            <a:r>
              <a:rPr lang="en-US" sz="2400" dirty="0" err="1" smtClean="0">
                <a:solidFill>
                  <a:schemeClr val="accent1"/>
                </a:solidFill>
              </a:rPr>
              <a:t>i</a:t>
            </a:r>
            <a:r>
              <a:rPr lang="en-US" sz="2400" dirty="0" smtClean="0">
                <a:solidFill>
                  <a:schemeClr val="accent1"/>
                </a:solidFill>
              </a:rPr>
              <a:t> </a:t>
            </a:r>
            <a:r>
              <a:rPr lang="en-US" sz="2400" dirty="0" err="1" smtClean="0">
                <a:solidFill>
                  <a:schemeClr val="accent1"/>
                </a:solidFill>
              </a:rPr>
              <a:t>izraditi</a:t>
            </a:r>
            <a:r>
              <a:rPr lang="en-US" sz="2400" dirty="0" smtClean="0">
                <a:solidFill>
                  <a:schemeClr val="accent1"/>
                </a:solidFill>
              </a:rPr>
              <a:t> </a:t>
            </a:r>
            <a:r>
              <a:rPr lang="en-US" sz="2400" dirty="0" err="1" smtClean="0">
                <a:solidFill>
                  <a:schemeClr val="accent1"/>
                </a:solidFill>
              </a:rPr>
              <a:t>sveukupnu</a:t>
            </a:r>
            <a:r>
              <a:rPr lang="en-US" sz="2400" dirty="0" smtClean="0">
                <a:solidFill>
                  <a:schemeClr val="accent1"/>
                </a:solidFill>
              </a:rPr>
              <a:t> </a:t>
            </a:r>
            <a:r>
              <a:rPr lang="en-US" sz="2400" dirty="0" err="1" smtClean="0">
                <a:solidFill>
                  <a:schemeClr val="accent1"/>
                </a:solidFill>
              </a:rPr>
              <a:t>tablicu</a:t>
            </a:r>
            <a:r>
              <a:rPr lang="en-US" sz="2400" dirty="0" smtClean="0">
                <a:solidFill>
                  <a:schemeClr val="accent1"/>
                </a:solidFill>
              </a:rPr>
              <a:t> </a:t>
            </a:r>
            <a:r>
              <a:rPr lang="en-US" sz="2400" dirty="0" err="1" smtClean="0">
                <a:solidFill>
                  <a:schemeClr val="accent1"/>
                </a:solidFill>
              </a:rPr>
              <a:t>ranjivosti</a:t>
            </a:r>
            <a:r>
              <a:rPr lang="en-US" sz="2400" dirty="0" smtClean="0">
                <a:solidFill>
                  <a:schemeClr val="accent1"/>
                </a:solidFill>
              </a:rPr>
              <a:t> </a:t>
            </a:r>
            <a:r>
              <a:rPr lang="hr-HR" sz="2400" dirty="0" smtClean="0">
                <a:solidFill>
                  <a:schemeClr val="accent1"/>
                </a:solidFill>
              </a:rPr>
              <a:t>:</a:t>
            </a:r>
            <a:endParaRPr lang="hr-HR" sz="2400" dirty="0" smtClean="0">
              <a:solidFill>
                <a:schemeClr val="accent1"/>
              </a:solidFill>
            </a:endParaRPr>
          </a:p>
          <a:p>
            <a:pPr lvl="1">
              <a:buFont typeface="Courier New" panose="02070309020205020404" pitchFamily="49" charset="0"/>
              <a:buChar char="o"/>
            </a:pPr>
            <a:endParaRPr lang="en-US" b="1" dirty="0"/>
          </a:p>
          <a:p>
            <a:pPr lvl="1">
              <a:buFont typeface="Courier New" panose="02070309020205020404" pitchFamily="49" charset="0"/>
              <a:buChar char="o"/>
            </a:pPr>
            <a:r>
              <a:rPr lang="en-US" b="1" dirty="0" smtClean="0">
                <a:solidFill>
                  <a:schemeClr val="accent2"/>
                </a:solidFill>
              </a:rPr>
              <a:t>AGE variable (Av)</a:t>
            </a:r>
          </a:p>
          <a:p>
            <a:pPr lvl="1">
              <a:buFont typeface="Courier New" panose="02070309020205020404" pitchFamily="49" charset="0"/>
              <a:buChar char="o"/>
            </a:pPr>
            <a:r>
              <a:rPr lang="en-US" b="1" dirty="0" smtClean="0">
                <a:solidFill>
                  <a:schemeClr val="accent2"/>
                </a:solidFill>
              </a:rPr>
              <a:t>GENDER variable (</a:t>
            </a:r>
            <a:r>
              <a:rPr lang="en-US" b="1" dirty="0" err="1" smtClean="0">
                <a:solidFill>
                  <a:schemeClr val="accent2"/>
                </a:solidFill>
              </a:rPr>
              <a:t>Gv</a:t>
            </a:r>
            <a:r>
              <a:rPr lang="en-US" b="1" dirty="0" smtClean="0">
                <a:solidFill>
                  <a:schemeClr val="accent2"/>
                </a:solidFill>
              </a:rPr>
              <a:t>)</a:t>
            </a:r>
          </a:p>
          <a:p>
            <a:pPr lvl="1">
              <a:buFont typeface="Courier New" panose="02070309020205020404" pitchFamily="49" charset="0"/>
              <a:buChar char="o"/>
            </a:pPr>
            <a:r>
              <a:rPr lang="en-US" b="1" dirty="0" smtClean="0">
                <a:solidFill>
                  <a:schemeClr val="accent2"/>
                </a:solidFill>
              </a:rPr>
              <a:t>EDUCATION variable (</a:t>
            </a:r>
            <a:r>
              <a:rPr lang="en-US" b="1" dirty="0" err="1" smtClean="0">
                <a:solidFill>
                  <a:schemeClr val="accent2"/>
                </a:solidFill>
              </a:rPr>
              <a:t>Ev</a:t>
            </a:r>
            <a:r>
              <a:rPr lang="en-US" b="1" dirty="0" smtClean="0">
                <a:solidFill>
                  <a:schemeClr val="accent2"/>
                </a:solidFill>
              </a:rPr>
              <a:t>)</a:t>
            </a:r>
          </a:p>
          <a:p>
            <a:pPr lvl="1">
              <a:buFont typeface="Courier New" panose="02070309020205020404" pitchFamily="49" charset="0"/>
              <a:buChar char="o"/>
            </a:pPr>
            <a:r>
              <a:rPr lang="en-US" b="1" dirty="0" smtClean="0">
                <a:solidFill>
                  <a:schemeClr val="accent2"/>
                </a:solidFill>
              </a:rPr>
              <a:t>MINORITY variable (</a:t>
            </a:r>
            <a:r>
              <a:rPr lang="en-US" b="1" dirty="0" err="1" smtClean="0">
                <a:solidFill>
                  <a:schemeClr val="accent2"/>
                </a:solidFill>
              </a:rPr>
              <a:t>Mv</a:t>
            </a:r>
            <a:r>
              <a:rPr lang="en-US" b="1" dirty="0" smtClean="0">
                <a:solidFill>
                  <a:schemeClr val="accent2"/>
                </a:solidFill>
              </a:rPr>
              <a:t>)</a:t>
            </a:r>
          </a:p>
          <a:p>
            <a:pPr lvl="1">
              <a:buFont typeface="Courier New" panose="02070309020205020404" pitchFamily="49" charset="0"/>
              <a:buChar char="o"/>
            </a:pPr>
            <a:r>
              <a:rPr lang="en-US" b="1" dirty="0" smtClean="0">
                <a:solidFill>
                  <a:schemeClr val="accent2"/>
                </a:solidFill>
              </a:rPr>
              <a:t>INCOME variable (Iv)</a:t>
            </a:r>
          </a:p>
          <a:p>
            <a:pPr lvl="1">
              <a:buFont typeface="Courier New" panose="02070309020205020404" pitchFamily="49" charset="0"/>
              <a:buChar char="o"/>
            </a:pPr>
            <a:r>
              <a:rPr lang="en-US" b="1" dirty="0" smtClean="0">
                <a:solidFill>
                  <a:schemeClr val="accent2"/>
                </a:solidFill>
              </a:rPr>
              <a:t>DISABILITY variable (</a:t>
            </a:r>
            <a:r>
              <a:rPr lang="en-US" b="1" dirty="0" err="1" smtClean="0">
                <a:solidFill>
                  <a:schemeClr val="accent2"/>
                </a:solidFill>
              </a:rPr>
              <a:t>Dv</a:t>
            </a:r>
            <a:r>
              <a:rPr lang="en-US" b="1" dirty="0" smtClean="0">
                <a:solidFill>
                  <a:schemeClr val="accent2"/>
                </a:solidFill>
              </a:rPr>
              <a:t>)</a:t>
            </a:r>
            <a:endParaRPr lang="hr-HR" b="1" dirty="0" smtClean="0">
              <a:solidFill>
                <a:schemeClr val="accent2"/>
              </a:solidFill>
            </a:endParaRPr>
          </a:p>
          <a:p>
            <a:pPr>
              <a:buFont typeface="Wingdings" panose="05000000000000000000" pitchFamily="2" charset="2"/>
              <a:buChar char="Ø"/>
            </a:pPr>
            <a:r>
              <a:rPr lang="en-US" sz="2400" dirty="0" err="1" smtClean="0">
                <a:solidFill>
                  <a:schemeClr val="accent1"/>
                </a:solidFill>
              </a:rPr>
              <a:t>Nakon</a:t>
            </a:r>
            <a:r>
              <a:rPr lang="en-US" sz="2400" dirty="0" smtClean="0">
                <a:solidFill>
                  <a:schemeClr val="accent1"/>
                </a:solidFill>
              </a:rPr>
              <a:t> </a:t>
            </a:r>
            <a:r>
              <a:rPr lang="en-US" sz="2400" dirty="0" err="1" smtClean="0">
                <a:solidFill>
                  <a:schemeClr val="accent1"/>
                </a:solidFill>
              </a:rPr>
              <a:t>što</a:t>
            </a:r>
            <a:r>
              <a:rPr lang="en-US" sz="2400" dirty="0" smtClean="0">
                <a:solidFill>
                  <a:schemeClr val="accent1"/>
                </a:solidFill>
              </a:rPr>
              <a:t> </a:t>
            </a:r>
            <a:r>
              <a:rPr lang="en-US" sz="2400" dirty="0" err="1" smtClean="0">
                <a:solidFill>
                  <a:schemeClr val="accent1"/>
                </a:solidFill>
              </a:rPr>
              <a:t>matematički</a:t>
            </a:r>
            <a:r>
              <a:rPr lang="en-US" sz="2400" dirty="0" smtClean="0">
                <a:solidFill>
                  <a:schemeClr val="accent1"/>
                </a:solidFill>
              </a:rPr>
              <a:t> </a:t>
            </a:r>
            <a:r>
              <a:rPr lang="en-US" sz="2400" dirty="0" err="1" smtClean="0">
                <a:solidFill>
                  <a:schemeClr val="accent1"/>
                </a:solidFill>
              </a:rPr>
              <a:t>izračunamo</a:t>
            </a:r>
            <a:r>
              <a:rPr lang="en-US" sz="2400" dirty="0" smtClean="0">
                <a:solidFill>
                  <a:schemeClr val="accent1"/>
                </a:solidFill>
              </a:rPr>
              <a:t> </a:t>
            </a:r>
            <a:r>
              <a:rPr lang="en-US" sz="2400" dirty="0" err="1" smtClean="0">
                <a:solidFill>
                  <a:schemeClr val="accent1"/>
                </a:solidFill>
              </a:rPr>
              <a:t>sve</a:t>
            </a:r>
            <a:r>
              <a:rPr lang="en-US" sz="2400" dirty="0" smtClean="0">
                <a:solidFill>
                  <a:schemeClr val="accent1"/>
                </a:solidFill>
              </a:rPr>
              <a:t> </a:t>
            </a:r>
            <a:r>
              <a:rPr lang="en-US" sz="2400" dirty="0" err="1" smtClean="0">
                <a:solidFill>
                  <a:schemeClr val="accent1"/>
                </a:solidFill>
              </a:rPr>
              <a:t>indikatore</a:t>
            </a:r>
            <a:r>
              <a:rPr lang="en-US" sz="2400" dirty="0" smtClean="0">
                <a:solidFill>
                  <a:schemeClr val="accent1"/>
                </a:solidFill>
              </a:rPr>
              <a:t> </a:t>
            </a:r>
            <a:r>
              <a:rPr lang="en-US" sz="2400" dirty="0" err="1" smtClean="0">
                <a:solidFill>
                  <a:schemeClr val="accent1"/>
                </a:solidFill>
              </a:rPr>
              <a:t>ranjivosti</a:t>
            </a:r>
            <a:r>
              <a:rPr lang="en-US" sz="2400" dirty="0" smtClean="0">
                <a:solidFill>
                  <a:schemeClr val="accent1"/>
                </a:solidFill>
              </a:rPr>
              <a:t> </a:t>
            </a:r>
            <a:r>
              <a:rPr lang="en-US" sz="2400" dirty="0" err="1" smtClean="0">
                <a:solidFill>
                  <a:schemeClr val="accent1"/>
                </a:solidFill>
              </a:rPr>
              <a:t>uključujemo</a:t>
            </a:r>
            <a:r>
              <a:rPr lang="en-US" sz="2400" dirty="0" smtClean="0">
                <a:solidFill>
                  <a:schemeClr val="accent1"/>
                </a:solidFill>
              </a:rPr>
              <a:t> </a:t>
            </a:r>
            <a:r>
              <a:rPr lang="en-US" sz="2400" dirty="0" err="1" smtClean="0">
                <a:solidFill>
                  <a:schemeClr val="accent1"/>
                </a:solidFill>
              </a:rPr>
              <a:t>ih</a:t>
            </a:r>
            <a:r>
              <a:rPr lang="en-US" sz="2400" dirty="0" smtClean="0">
                <a:solidFill>
                  <a:schemeClr val="accent1"/>
                </a:solidFill>
              </a:rPr>
              <a:t> u </a:t>
            </a:r>
            <a:r>
              <a:rPr lang="en-US" sz="2400" dirty="0" err="1" smtClean="0">
                <a:solidFill>
                  <a:schemeClr val="accent1"/>
                </a:solidFill>
              </a:rPr>
              <a:t>sveukupnu</a:t>
            </a:r>
            <a:r>
              <a:rPr lang="en-US" sz="2400" dirty="0" smtClean="0">
                <a:solidFill>
                  <a:schemeClr val="accent1"/>
                </a:solidFill>
              </a:rPr>
              <a:t> </a:t>
            </a:r>
            <a:r>
              <a:rPr lang="en-US" sz="2400" dirty="0" err="1" smtClean="0">
                <a:solidFill>
                  <a:schemeClr val="accent1"/>
                </a:solidFill>
              </a:rPr>
              <a:t>tablicu</a:t>
            </a:r>
            <a:r>
              <a:rPr lang="en-US" sz="2400" dirty="0" smtClean="0">
                <a:solidFill>
                  <a:schemeClr val="accent1"/>
                </a:solidFill>
              </a:rPr>
              <a:t> </a:t>
            </a:r>
            <a:r>
              <a:rPr lang="en-US" sz="2400" dirty="0" err="1" smtClean="0">
                <a:solidFill>
                  <a:schemeClr val="accent1"/>
                </a:solidFill>
              </a:rPr>
              <a:t>koja</a:t>
            </a:r>
            <a:r>
              <a:rPr lang="en-US" sz="2400" dirty="0" smtClean="0">
                <a:solidFill>
                  <a:schemeClr val="accent1"/>
                </a:solidFill>
              </a:rPr>
              <a:t> </a:t>
            </a:r>
            <a:r>
              <a:rPr lang="en-US" sz="2400" dirty="0" err="1" smtClean="0">
                <a:solidFill>
                  <a:schemeClr val="accent1"/>
                </a:solidFill>
              </a:rPr>
              <a:t>prikazuje</a:t>
            </a:r>
            <a:r>
              <a:rPr lang="en-US" sz="2400" dirty="0" smtClean="0">
                <a:solidFill>
                  <a:schemeClr val="accent1"/>
                </a:solidFill>
              </a:rPr>
              <a:t> </a:t>
            </a:r>
            <a:r>
              <a:rPr lang="en-US" sz="2400" dirty="0" err="1" smtClean="0">
                <a:solidFill>
                  <a:schemeClr val="accent1"/>
                </a:solidFill>
              </a:rPr>
              <a:t>Usporedni</a:t>
            </a:r>
            <a:r>
              <a:rPr lang="en-US" sz="2400" dirty="0" smtClean="0">
                <a:solidFill>
                  <a:schemeClr val="accent1"/>
                </a:solidFill>
              </a:rPr>
              <a:t> </a:t>
            </a:r>
            <a:r>
              <a:rPr lang="en-US" sz="2400" dirty="0" err="1" smtClean="0">
                <a:solidFill>
                  <a:schemeClr val="accent1"/>
                </a:solidFill>
              </a:rPr>
              <a:t>Profi</a:t>
            </a:r>
            <a:r>
              <a:rPr lang="en-US" sz="2400" dirty="0" err="1" smtClean="0">
                <a:solidFill>
                  <a:schemeClr val="accent1"/>
                </a:solidFill>
              </a:rPr>
              <a:t>l</a:t>
            </a:r>
            <a:r>
              <a:rPr lang="en-US" sz="2400" dirty="0" smtClean="0">
                <a:solidFill>
                  <a:schemeClr val="accent1"/>
                </a:solidFill>
              </a:rPr>
              <a:t> </a:t>
            </a:r>
            <a:r>
              <a:rPr lang="en-US" sz="2400" dirty="0" err="1" smtClean="0">
                <a:solidFill>
                  <a:schemeClr val="accent1"/>
                </a:solidFill>
              </a:rPr>
              <a:t>Socijalne</a:t>
            </a:r>
            <a:r>
              <a:rPr lang="en-US" sz="2400" dirty="0" smtClean="0">
                <a:solidFill>
                  <a:schemeClr val="accent1"/>
                </a:solidFill>
              </a:rPr>
              <a:t> </a:t>
            </a:r>
            <a:r>
              <a:rPr lang="en-US" sz="2400" dirty="0" err="1" smtClean="0">
                <a:solidFill>
                  <a:schemeClr val="accent1"/>
                </a:solidFill>
              </a:rPr>
              <a:t>Ranjivosti</a:t>
            </a:r>
            <a:r>
              <a:rPr lang="en-US" sz="2400" dirty="0" smtClean="0">
                <a:solidFill>
                  <a:schemeClr val="accent1"/>
                </a:solidFill>
              </a:rPr>
              <a:t> </a:t>
            </a:r>
            <a:r>
              <a:rPr lang="en-US" sz="2400" dirty="0" err="1" smtClean="0">
                <a:solidFill>
                  <a:schemeClr val="accent1"/>
                </a:solidFill>
              </a:rPr>
              <a:t>za</a:t>
            </a:r>
            <a:r>
              <a:rPr lang="en-US" sz="2400" dirty="0" smtClean="0">
                <a:solidFill>
                  <a:schemeClr val="accent1"/>
                </a:solidFill>
              </a:rPr>
              <a:t> </a:t>
            </a:r>
            <a:r>
              <a:rPr lang="en-US" sz="2400" dirty="0" err="1" smtClean="0">
                <a:solidFill>
                  <a:schemeClr val="accent1"/>
                </a:solidFill>
              </a:rPr>
              <a:t>svaku</a:t>
            </a:r>
            <a:r>
              <a:rPr lang="en-US" sz="2400" dirty="0" smtClean="0">
                <a:solidFill>
                  <a:schemeClr val="accent1"/>
                </a:solidFill>
              </a:rPr>
              <a:t> </a:t>
            </a:r>
            <a:r>
              <a:rPr lang="en-US" sz="2400" dirty="0" err="1" smtClean="0">
                <a:solidFill>
                  <a:schemeClr val="accent1"/>
                </a:solidFill>
              </a:rPr>
              <a:t>pojedinačnu</a:t>
            </a:r>
            <a:r>
              <a:rPr lang="en-US" sz="2400" dirty="0" smtClean="0">
                <a:solidFill>
                  <a:schemeClr val="accent1"/>
                </a:solidFill>
              </a:rPr>
              <a:t> </a:t>
            </a:r>
            <a:r>
              <a:rPr lang="en-US" sz="2400" dirty="0" err="1" smtClean="0">
                <a:solidFill>
                  <a:schemeClr val="accent1"/>
                </a:solidFill>
              </a:rPr>
              <a:t>općinu</a:t>
            </a:r>
            <a:r>
              <a:rPr lang="en-US" sz="2400" dirty="0" smtClean="0">
                <a:solidFill>
                  <a:schemeClr val="accent1"/>
                </a:solidFill>
              </a:rPr>
              <a:t>/grad/</a:t>
            </a:r>
            <a:r>
              <a:rPr lang="en-US" sz="2400" dirty="0" err="1" smtClean="0">
                <a:solidFill>
                  <a:schemeClr val="accent1"/>
                </a:solidFill>
              </a:rPr>
              <a:t>županiju</a:t>
            </a:r>
            <a:r>
              <a:rPr lang="en-US" sz="2400" dirty="0" smtClean="0">
                <a:solidFill>
                  <a:schemeClr val="accent1"/>
                </a:solidFill>
              </a:rPr>
              <a:t>/</a:t>
            </a:r>
            <a:r>
              <a:rPr lang="en-US" sz="2400" dirty="0" err="1" smtClean="0">
                <a:solidFill>
                  <a:schemeClr val="accent1"/>
                </a:solidFill>
              </a:rPr>
              <a:t>kanton</a:t>
            </a:r>
            <a:r>
              <a:rPr lang="en-US" sz="2400" dirty="0" smtClean="0">
                <a:solidFill>
                  <a:schemeClr val="accent1"/>
                </a:solidFill>
              </a:rPr>
              <a:t>/</a:t>
            </a:r>
            <a:r>
              <a:rPr lang="en-US" sz="2400" dirty="0" err="1" smtClean="0">
                <a:solidFill>
                  <a:schemeClr val="accent1"/>
                </a:solidFill>
              </a:rPr>
              <a:t>državu</a:t>
            </a:r>
            <a:r>
              <a:rPr lang="en-US" sz="2400" dirty="0" smtClean="0">
                <a:solidFill>
                  <a:schemeClr val="accent1"/>
                </a:solidFill>
              </a:rPr>
              <a:t>/</a:t>
            </a:r>
            <a:r>
              <a:rPr lang="en-US" sz="2400" dirty="0" err="1" smtClean="0">
                <a:solidFill>
                  <a:schemeClr val="accent1"/>
                </a:solidFill>
              </a:rPr>
              <a:t>regiju</a:t>
            </a:r>
            <a:r>
              <a:rPr lang="en-US" sz="2400" dirty="0" smtClean="0">
                <a:solidFill>
                  <a:schemeClr val="accent1"/>
                </a:solidFill>
              </a:rPr>
              <a:t> </a:t>
            </a:r>
            <a:r>
              <a:rPr lang="en-US" sz="2400" dirty="0" err="1" smtClean="0">
                <a:solidFill>
                  <a:schemeClr val="accent1"/>
                </a:solidFill>
              </a:rPr>
              <a:t>itd</a:t>
            </a:r>
            <a:r>
              <a:rPr lang="en-US" sz="2400" dirty="0" smtClean="0">
                <a:solidFill>
                  <a:schemeClr val="accent1"/>
                </a:solidFill>
              </a:rPr>
              <a:t>. </a:t>
            </a:r>
            <a:endParaRPr lang="en-US" sz="2400" b="1" dirty="0">
              <a:solidFill>
                <a:schemeClr val="accent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492642869"/>
              </p:ext>
            </p:extLst>
          </p:nvPr>
        </p:nvGraphicFramePr>
        <p:xfrm>
          <a:off x="4463244" y="2882882"/>
          <a:ext cx="6890556" cy="2028680"/>
        </p:xfrm>
        <a:graphic>
          <a:graphicData uri="http://schemas.openxmlformats.org/drawingml/2006/table">
            <a:tbl>
              <a:tblPr firstRow="1" firstCol="1" bandRow="1"/>
              <a:tblGrid>
                <a:gridCol w="1428420"/>
                <a:gridCol w="1428420"/>
                <a:gridCol w="672286"/>
                <a:gridCol w="672286"/>
                <a:gridCol w="672286"/>
                <a:gridCol w="672286"/>
                <a:gridCol w="672286"/>
                <a:gridCol w="672286"/>
              </a:tblGrid>
              <a:tr h="315043">
                <a:tc gridSpan="8">
                  <a:txBody>
                    <a:bodyPr/>
                    <a:lstStyle/>
                    <a:p>
                      <a:pPr algn="ctr">
                        <a:lnSpc>
                          <a:spcPct val="115000"/>
                        </a:lnSpc>
                        <a:spcAft>
                          <a:spcPts val="0"/>
                        </a:spcAft>
                      </a:pPr>
                      <a:r>
                        <a:rPr lang="hr-HR" sz="18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SVEUKUPNI CSVP ZA OPĆINU GUNJA</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99069">
                <a:tc>
                  <a:txBody>
                    <a:bodyPr/>
                    <a:lstStyle/>
                    <a:p>
                      <a:pPr algn="ctr">
                        <a:lnSpc>
                          <a:spcPct val="115000"/>
                        </a:lnSpc>
                        <a:spcAft>
                          <a:spcPts val="0"/>
                        </a:spcAft>
                      </a:pPr>
                      <a:r>
                        <a:rPr lang="hr-HR" sz="14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OPĆINA</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hr-HR" sz="14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RANJIVOST</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hr-H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A(v)</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hr-H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G(v)</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hr-H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E(v)</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hr-H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M(v)</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hr-H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I(v)</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hr-H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D(v)</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r>
              <a:tr h="607284">
                <a:tc rowSpan="2">
                  <a:txBody>
                    <a:bodyPr/>
                    <a:lstStyle/>
                    <a:p>
                      <a:pPr algn="ctr">
                        <a:lnSpc>
                          <a:spcPct val="115000"/>
                        </a:lnSpc>
                        <a:spcAft>
                          <a:spcPts val="0"/>
                        </a:spcAft>
                      </a:pPr>
                      <a:r>
                        <a:rPr lang="hr-HR"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Gunja</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hr-HR" sz="14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34.03%</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4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52.73%</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4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63.85%</a:t>
                      </a:r>
                      <a:endParaRPr lang="en-US" sz="14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4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34.16%</a:t>
                      </a:r>
                      <a:endParaRPr lang="en-US" sz="14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4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43.59%</a:t>
                      </a:r>
                      <a:endParaRPr lang="en-US" sz="14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4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17.68%</a:t>
                      </a:r>
                      <a:endParaRPr lang="en-US" sz="14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7284">
                <a:tc vMerge="1">
                  <a:txBody>
                    <a:bodyPr/>
                    <a:lstStyle/>
                    <a:p>
                      <a:endParaRPr lang="en-US"/>
                    </a:p>
                  </a:txBody>
                  <a:tcPr/>
                </a:tc>
                <a:tc>
                  <a:txBody>
                    <a:bodyPr/>
                    <a:lstStyle/>
                    <a:p>
                      <a:pPr algn="ctr">
                        <a:lnSpc>
                          <a:spcPct val="115000"/>
                        </a:lnSpc>
                        <a:spcAft>
                          <a:spcPts val="0"/>
                        </a:spcAft>
                      </a:pPr>
                      <a:r>
                        <a:rPr lang="hr-HR"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hr-HR" sz="14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65.97%</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4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47.26%</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4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36.15%</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4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60.12%</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4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56.4%</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4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82.31%</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2"/>
          <a:stretch>
            <a:fillRect/>
          </a:stretch>
        </p:blipFill>
        <p:spPr>
          <a:xfrm>
            <a:off x="11015663" y="15021"/>
            <a:ext cx="1176336" cy="2170196"/>
          </a:xfrm>
          <a:prstGeom prst="rect">
            <a:avLst/>
          </a:prstGeom>
        </p:spPr>
      </p:pic>
      <p:sp>
        <p:nvSpPr>
          <p:cNvPr id="7"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smtClean="0">
                <a:solidFill>
                  <a:schemeClr val="accent1"/>
                </a:solidFill>
              </a:rPr>
              <a:t>Praktični</a:t>
            </a:r>
            <a:r>
              <a:rPr lang="en-US" dirty="0" smtClean="0">
                <a:solidFill>
                  <a:schemeClr val="accent1"/>
                </a:solidFill>
              </a:rPr>
              <a:t> </a:t>
            </a:r>
            <a:r>
              <a:rPr lang="en-US" dirty="0" err="1" smtClean="0">
                <a:solidFill>
                  <a:schemeClr val="accent1"/>
                </a:solidFill>
              </a:rPr>
              <a:t>primjer</a:t>
            </a:r>
            <a:r>
              <a:rPr lang="en-US" dirty="0" smtClean="0">
                <a:solidFill>
                  <a:schemeClr val="accent1"/>
                </a:solidFill>
              </a:rPr>
              <a:t> </a:t>
            </a:r>
            <a:r>
              <a:rPr lang="mr-IN" dirty="0" smtClean="0">
                <a:solidFill>
                  <a:schemeClr val="accent1"/>
                </a:solidFill>
              </a:rPr>
              <a:t>–</a:t>
            </a:r>
            <a:r>
              <a:rPr lang="en-US" dirty="0" smtClean="0">
                <a:solidFill>
                  <a:schemeClr val="accent1"/>
                </a:solidFill>
              </a:rPr>
              <a:t> CSVP </a:t>
            </a:r>
            <a:r>
              <a:rPr lang="en-US" dirty="0" err="1" smtClean="0">
                <a:solidFill>
                  <a:schemeClr val="accent1"/>
                </a:solidFill>
              </a:rPr>
              <a:t>prvi</a:t>
            </a:r>
            <a:r>
              <a:rPr lang="en-US" dirty="0" smtClean="0">
                <a:solidFill>
                  <a:schemeClr val="accent1"/>
                </a:solidFill>
              </a:rPr>
              <a:t> </a:t>
            </a:r>
            <a:r>
              <a:rPr lang="en-US" dirty="0" err="1" smtClean="0">
                <a:solidFill>
                  <a:schemeClr val="accent1"/>
                </a:solidFill>
              </a:rPr>
              <a:t>korak</a:t>
            </a:r>
            <a:endParaRPr lang="en-US" dirty="0"/>
          </a:p>
        </p:txBody>
      </p:sp>
    </p:spTree>
    <p:extLst>
      <p:ext uri="{BB962C8B-B14F-4D97-AF65-F5344CB8AC3E}">
        <p14:creationId xmlns:p14="http://schemas.microsoft.com/office/powerpoint/2010/main" val="2191761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78302" y="365125"/>
            <a:ext cx="1087549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1"/>
                </a:solidFill>
              </a:rPr>
              <a:t>CSVP </a:t>
            </a:r>
            <a:r>
              <a:rPr lang="hr-HR" b="1" dirty="0">
                <a:solidFill>
                  <a:schemeClr val="accent1"/>
                </a:solidFill>
              </a:rPr>
              <a:t>METODOLOGIJA</a:t>
            </a:r>
            <a:r>
              <a:rPr lang="en-US" b="1" dirty="0">
                <a:solidFill>
                  <a:schemeClr val="accent1"/>
                </a:solidFill>
              </a:rPr>
              <a:t> </a:t>
            </a:r>
          </a:p>
          <a:p>
            <a:pPr algn="ctr"/>
            <a:r>
              <a:rPr lang="hr-HR" b="1" dirty="0">
                <a:solidFill>
                  <a:schemeClr val="accent1"/>
                </a:solidFill>
              </a:rPr>
              <a:t>OBJAŠNJENJE/PRIMJER</a:t>
            </a:r>
            <a:endParaRPr lang="hr-HR" b="1" dirty="0">
              <a:solidFill>
                <a:schemeClr val="accent1"/>
              </a:solidFill>
            </a:endParaRPr>
          </a:p>
        </p:txBody>
      </p:sp>
      <p:sp>
        <p:nvSpPr>
          <p:cNvPr id="3" name="Content Placeholder 4"/>
          <p:cNvSpPr txBox="1">
            <a:spLocks/>
          </p:cNvSpPr>
          <p:nvPr/>
        </p:nvSpPr>
        <p:spPr>
          <a:xfrm>
            <a:off x="838200" y="1825625"/>
            <a:ext cx="10515600" cy="435133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u="sng" dirty="0" err="1" smtClean="0">
                <a:solidFill>
                  <a:schemeClr val="accent2"/>
                </a:solidFill>
              </a:rPr>
              <a:t>Drugi</a:t>
            </a:r>
            <a:r>
              <a:rPr lang="en-US" b="1" u="sng" dirty="0" smtClean="0">
                <a:solidFill>
                  <a:schemeClr val="accent2"/>
                </a:solidFill>
              </a:rPr>
              <a:t> </a:t>
            </a:r>
            <a:r>
              <a:rPr lang="en-US" b="1" u="sng" dirty="0" err="1" smtClean="0">
                <a:solidFill>
                  <a:schemeClr val="accent2"/>
                </a:solidFill>
              </a:rPr>
              <a:t>korak</a:t>
            </a:r>
            <a:endParaRPr lang="en-US" u="sng" dirty="0" smtClean="0">
              <a:solidFill>
                <a:schemeClr val="accent2"/>
              </a:solidFill>
            </a:endParaRPr>
          </a:p>
          <a:p>
            <a:pPr>
              <a:buFont typeface="Wingdings" panose="05000000000000000000" pitchFamily="2" charset="2"/>
              <a:buChar char="Ø"/>
            </a:pPr>
            <a:r>
              <a:rPr lang="en-US" sz="2400" b="1" dirty="0" err="1" smtClean="0">
                <a:solidFill>
                  <a:schemeClr val="accent1"/>
                </a:solidFill>
              </a:rPr>
              <a:t>Usporedna</a:t>
            </a:r>
            <a:r>
              <a:rPr lang="en-US" sz="2400" b="1" dirty="0" smtClean="0">
                <a:solidFill>
                  <a:schemeClr val="accent1"/>
                </a:solidFill>
              </a:rPr>
              <a:t> </a:t>
            </a:r>
            <a:r>
              <a:rPr lang="en-US" sz="2400" b="1" dirty="0" err="1" smtClean="0">
                <a:solidFill>
                  <a:schemeClr val="accent1"/>
                </a:solidFill>
              </a:rPr>
              <a:t>pojedinačnih</a:t>
            </a:r>
            <a:r>
              <a:rPr lang="en-US" sz="2400" b="1" dirty="0" smtClean="0">
                <a:solidFill>
                  <a:schemeClr val="accent1"/>
                </a:solidFill>
              </a:rPr>
              <a:t>  </a:t>
            </a:r>
            <a:r>
              <a:rPr lang="en-US" sz="2400" b="1" dirty="0" err="1" smtClean="0">
                <a:solidFill>
                  <a:schemeClr val="accent1"/>
                </a:solidFill>
              </a:rPr>
              <a:t>tablica</a:t>
            </a:r>
            <a:r>
              <a:rPr lang="en-US" sz="2400" b="1" dirty="0" smtClean="0">
                <a:solidFill>
                  <a:schemeClr val="accent1"/>
                </a:solidFill>
              </a:rPr>
              <a:t> </a:t>
            </a:r>
            <a:r>
              <a:rPr lang="en-US" sz="2400" b="1" dirty="0" err="1" smtClean="0">
                <a:solidFill>
                  <a:schemeClr val="accent1"/>
                </a:solidFill>
              </a:rPr>
              <a:t>socijalne</a:t>
            </a:r>
            <a:r>
              <a:rPr lang="en-US" sz="2400" b="1" dirty="0" smtClean="0">
                <a:solidFill>
                  <a:schemeClr val="accent1"/>
                </a:solidFill>
              </a:rPr>
              <a:t> </a:t>
            </a:r>
            <a:r>
              <a:rPr lang="en-US" sz="2400" b="1" dirty="0" err="1" smtClean="0">
                <a:solidFill>
                  <a:schemeClr val="accent1"/>
                </a:solidFill>
              </a:rPr>
              <a:t>ranjivosti</a:t>
            </a:r>
            <a:r>
              <a:rPr lang="en-US" sz="2400" b="1" dirty="0">
                <a:solidFill>
                  <a:schemeClr val="accent1"/>
                </a:solidFill>
              </a:rPr>
              <a:t> (</a:t>
            </a:r>
            <a:r>
              <a:rPr lang="en-US" sz="2400" b="1" dirty="0" err="1" smtClean="0">
                <a:solidFill>
                  <a:schemeClr val="accent1"/>
                </a:solidFill>
              </a:rPr>
              <a:t>općina</a:t>
            </a:r>
            <a:r>
              <a:rPr lang="en-US" sz="2400" b="1" dirty="0" smtClean="0">
                <a:solidFill>
                  <a:schemeClr val="accent1"/>
                </a:solidFill>
              </a:rPr>
              <a:t>/grad/</a:t>
            </a:r>
            <a:r>
              <a:rPr lang="en-US" sz="2400" b="1" dirty="0" err="1" smtClean="0">
                <a:solidFill>
                  <a:schemeClr val="accent1"/>
                </a:solidFill>
              </a:rPr>
              <a:t>županija</a:t>
            </a:r>
            <a:r>
              <a:rPr lang="en-US" sz="2400" b="1" dirty="0" smtClean="0">
                <a:solidFill>
                  <a:schemeClr val="accent1"/>
                </a:solidFill>
              </a:rPr>
              <a:t>/</a:t>
            </a:r>
            <a:r>
              <a:rPr lang="en-US" sz="2400" b="1" dirty="0" err="1" smtClean="0">
                <a:solidFill>
                  <a:schemeClr val="accent1"/>
                </a:solidFill>
              </a:rPr>
              <a:t>kanton</a:t>
            </a:r>
            <a:r>
              <a:rPr lang="en-US" sz="2400" b="1" dirty="0" smtClean="0">
                <a:solidFill>
                  <a:schemeClr val="accent1"/>
                </a:solidFill>
              </a:rPr>
              <a:t>/</a:t>
            </a:r>
            <a:r>
              <a:rPr lang="en-US" sz="2400" b="1" dirty="0" err="1" smtClean="0">
                <a:solidFill>
                  <a:schemeClr val="accent1"/>
                </a:solidFill>
              </a:rPr>
              <a:t>država</a:t>
            </a:r>
            <a:r>
              <a:rPr lang="en-US" sz="2400" b="1" dirty="0" smtClean="0">
                <a:solidFill>
                  <a:schemeClr val="accent1"/>
                </a:solidFill>
              </a:rPr>
              <a:t>/</a:t>
            </a:r>
            <a:r>
              <a:rPr lang="en-US" sz="2400" b="1" dirty="0" err="1" smtClean="0">
                <a:solidFill>
                  <a:schemeClr val="accent1"/>
                </a:solidFill>
              </a:rPr>
              <a:t>regija</a:t>
            </a:r>
            <a:r>
              <a:rPr lang="en-US" sz="2400" b="1" dirty="0" smtClean="0">
                <a:solidFill>
                  <a:schemeClr val="accent1"/>
                </a:solidFill>
              </a:rPr>
              <a:t>)</a:t>
            </a:r>
            <a:endParaRPr lang="hr-HR" sz="2400" b="1" dirty="0" smtClean="0">
              <a:solidFill>
                <a:schemeClr val="accent1"/>
              </a:solidFill>
            </a:endParaRPr>
          </a:p>
          <a:p>
            <a:endParaRPr lang="hr-HR" sz="2400" b="1" dirty="0" smtClean="0">
              <a:solidFill>
                <a:schemeClr val="tx2"/>
              </a:solidFill>
            </a:endParaRPr>
          </a:p>
          <a:p>
            <a:pPr>
              <a:buFont typeface="Wingdings" panose="05000000000000000000" pitchFamily="2" charset="2"/>
              <a:buChar char="Ø"/>
            </a:pPr>
            <a:r>
              <a:rPr lang="en-US" sz="2400" dirty="0" err="1" smtClean="0">
                <a:solidFill>
                  <a:schemeClr val="accent1"/>
                </a:solidFill>
              </a:rPr>
              <a:t>Indikatori</a:t>
            </a:r>
            <a:r>
              <a:rPr lang="en-US" sz="2400" dirty="0" smtClean="0">
                <a:solidFill>
                  <a:schemeClr val="accent1"/>
                </a:solidFill>
              </a:rPr>
              <a:t> </a:t>
            </a:r>
            <a:r>
              <a:rPr lang="en-US" sz="2400" dirty="0" err="1" smtClean="0">
                <a:solidFill>
                  <a:schemeClr val="accent1"/>
                </a:solidFill>
              </a:rPr>
              <a:t>ranjivosti</a:t>
            </a:r>
            <a:r>
              <a:rPr lang="en-US" sz="2400" dirty="0" smtClean="0">
                <a:solidFill>
                  <a:schemeClr val="accent1"/>
                </a:solidFill>
              </a:rPr>
              <a:t> </a:t>
            </a:r>
            <a:r>
              <a:rPr lang="en-US" sz="2400" dirty="0" err="1" smtClean="0">
                <a:solidFill>
                  <a:schemeClr val="accent1"/>
                </a:solidFill>
              </a:rPr>
              <a:t>su</a:t>
            </a:r>
            <a:r>
              <a:rPr lang="en-US" sz="2400" dirty="0" smtClean="0">
                <a:solidFill>
                  <a:schemeClr val="accent1"/>
                </a:solidFill>
              </a:rPr>
              <a:t> </a:t>
            </a:r>
            <a:r>
              <a:rPr lang="en-US" sz="2400" dirty="0" err="1" smtClean="0">
                <a:solidFill>
                  <a:schemeClr val="accent1"/>
                </a:solidFill>
              </a:rPr>
              <a:t>predstavljeni</a:t>
            </a:r>
            <a:r>
              <a:rPr lang="en-US" sz="2400" dirty="0" smtClean="0">
                <a:solidFill>
                  <a:schemeClr val="accent1"/>
                </a:solidFill>
              </a:rPr>
              <a:t> u </a:t>
            </a:r>
            <a:r>
              <a:rPr lang="en-US" sz="2400" dirty="0" err="1" smtClean="0">
                <a:solidFill>
                  <a:schemeClr val="accent1"/>
                </a:solidFill>
              </a:rPr>
              <a:t>postotku</a:t>
            </a:r>
            <a:r>
              <a:rPr lang="en-US" sz="2400" dirty="0" smtClean="0">
                <a:solidFill>
                  <a:schemeClr val="accent1"/>
                </a:solidFill>
              </a:rPr>
              <a:t> </a:t>
            </a:r>
            <a:r>
              <a:rPr lang="en-US" sz="2400" dirty="0" err="1" smtClean="0">
                <a:solidFill>
                  <a:schemeClr val="accent1"/>
                </a:solidFill>
              </a:rPr>
              <a:t>za</a:t>
            </a:r>
            <a:r>
              <a:rPr lang="en-US" sz="2400" dirty="0" smtClean="0">
                <a:solidFill>
                  <a:schemeClr val="accent1"/>
                </a:solidFill>
              </a:rPr>
              <a:t> </a:t>
            </a:r>
            <a:r>
              <a:rPr lang="en-US" sz="2400" dirty="0" err="1" smtClean="0">
                <a:solidFill>
                  <a:schemeClr val="accent1"/>
                </a:solidFill>
              </a:rPr>
              <a:t>svaku</a:t>
            </a:r>
            <a:r>
              <a:rPr lang="en-US" sz="2400" dirty="0" smtClean="0">
                <a:solidFill>
                  <a:schemeClr val="accent1"/>
                </a:solidFill>
              </a:rPr>
              <a:t> </a:t>
            </a:r>
            <a:r>
              <a:rPr lang="en-US" sz="2400" dirty="0" err="1" smtClean="0">
                <a:solidFill>
                  <a:schemeClr val="accent1"/>
                </a:solidFill>
              </a:rPr>
              <a:t>pojedinu</a:t>
            </a:r>
            <a:r>
              <a:rPr lang="en-US" sz="2400" dirty="0" smtClean="0">
                <a:solidFill>
                  <a:schemeClr val="accent1"/>
                </a:solidFill>
              </a:rPr>
              <a:t> </a:t>
            </a:r>
            <a:r>
              <a:rPr lang="en-US" sz="2400" dirty="0" err="1" smtClean="0">
                <a:solidFill>
                  <a:schemeClr val="accent1"/>
                </a:solidFill>
              </a:rPr>
              <a:t>kategoriju</a:t>
            </a:r>
            <a:r>
              <a:rPr lang="en-US" sz="2400" dirty="0" smtClean="0">
                <a:solidFill>
                  <a:schemeClr val="accent1"/>
                </a:solidFill>
              </a:rPr>
              <a:t> u </a:t>
            </a:r>
            <a:r>
              <a:rPr lang="en-US" sz="2400" dirty="0" err="1" smtClean="0">
                <a:solidFill>
                  <a:schemeClr val="accent1"/>
                </a:solidFill>
              </a:rPr>
              <a:t>sklopu</a:t>
            </a:r>
            <a:r>
              <a:rPr lang="en-US" sz="2400" dirty="0" smtClean="0">
                <a:solidFill>
                  <a:schemeClr val="accent1"/>
                </a:solidFill>
              </a:rPr>
              <a:t> </a:t>
            </a:r>
            <a:r>
              <a:rPr lang="en-US" sz="2400" dirty="0" err="1" smtClean="0">
                <a:solidFill>
                  <a:schemeClr val="accent1"/>
                </a:solidFill>
              </a:rPr>
              <a:t>ukupnog</a:t>
            </a:r>
            <a:r>
              <a:rPr lang="en-US" sz="2400" dirty="0" smtClean="0">
                <a:solidFill>
                  <a:schemeClr val="accent1"/>
                </a:solidFill>
              </a:rPr>
              <a:t> </a:t>
            </a:r>
            <a:r>
              <a:rPr lang="en-US" sz="2400" dirty="0" err="1" smtClean="0">
                <a:solidFill>
                  <a:schemeClr val="accent1"/>
                </a:solidFill>
              </a:rPr>
              <a:t>broja</a:t>
            </a:r>
            <a:r>
              <a:rPr lang="en-US" sz="2400" dirty="0" smtClean="0">
                <a:solidFill>
                  <a:schemeClr val="accent1"/>
                </a:solidFill>
              </a:rPr>
              <a:t> </a:t>
            </a:r>
            <a:r>
              <a:rPr lang="en-US" sz="2400" dirty="0" err="1" smtClean="0">
                <a:solidFill>
                  <a:schemeClr val="accent1"/>
                </a:solidFill>
              </a:rPr>
              <a:t>stanovništva</a:t>
            </a:r>
            <a:r>
              <a:rPr lang="en-US" sz="2400" dirty="0" smtClean="0">
                <a:solidFill>
                  <a:schemeClr val="accent1"/>
                </a:solidFill>
              </a:rPr>
              <a:t>, a </a:t>
            </a:r>
            <a:r>
              <a:rPr lang="en-US" sz="2400" dirty="0" err="1" smtClean="0">
                <a:solidFill>
                  <a:schemeClr val="accent1"/>
                </a:solidFill>
              </a:rPr>
              <a:t>indikatore</a:t>
            </a:r>
            <a:r>
              <a:rPr lang="en-US" sz="2400" dirty="0" smtClean="0">
                <a:solidFill>
                  <a:schemeClr val="accent1"/>
                </a:solidFill>
              </a:rPr>
              <a:t> </a:t>
            </a:r>
            <a:r>
              <a:rPr lang="hr-HR" sz="2400" dirty="0" smtClean="0">
                <a:solidFill>
                  <a:schemeClr val="accent1"/>
                </a:solidFill>
              </a:rPr>
              <a:t>koji </a:t>
            </a:r>
            <a:r>
              <a:rPr lang="hr-HR" sz="2400" dirty="0" err="1" smtClean="0">
                <a:solidFill>
                  <a:schemeClr val="accent1"/>
                </a:solidFill>
              </a:rPr>
              <a:t>uzrokoju</a:t>
            </a:r>
            <a:r>
              <a:rPr lang="hr-HR" sz="2400" dirty="0" smtClean="0">
                <a:solidFill>
                  <a:schemeClr val="accent1"/>
                </a:solidFill>
              </a:rPr>
              <a:t> porast ranjivosti </a:t>
            </a:r>
            <a:r>
              <a:rPr lang="en-US" sz="2400" dirty="0" smtClean="0">
                <a:solidFill>
                  <a:schemeClr val="accent1"/>
                </a:solidFill>
              </a:rPr>
              <a:t>se </a:t>
            </a:r>
            <a:r>
              <a:rPr lang="en-US" sz="2400" dirty="0" err="1" smtClean="0">
                <a:solidFill>
                  <a:schemeClr val="accent1"/>
                </a:solidFill>
              </a:rPr>
              <a:t>uspoređuju</a:t>
            </a:r>
            <a:r>
              <a:rPr lang="en-US" sz="2400" dirty="0" smtClean="0">
                <a:solidFill>
                  <a:schemeClr val="accent1"/>
                </a:solidFill>
              </a:rPr>
              <a:t> (</a:t>
            </a:r>
            <a:r>
              <a:rPr lang="en-US" sz="2400" dirty="0" err="1" smtClean="0">
                <a:solidFill>
                  <a:srgbClr val="FF0000"/>
                </a:solidFill>
              </a:rPr>
              <a:t>označeni</a:t>
            </a:r>
            <a:r>
              <a:rPr lang="en-US" sz="2400" dirty="0" smtClean="0">
                <a:solidFill>
                  <a:srgbClr val="FF0000"/>
                </a:solidFill>
              </a:rPr>
              <a:t> </a:t>
            </a:r>
            <a:r>
              <a:rPr lang="en-US" sz="2400" dirty="0" err="1" smtClean="0">
                <a:solidFill>
                  <a:srgbClr val="FF0000"/>
                </a:solidFill>
              </a:rPr>
              <a:t>sa</a:t>
            </a:r>
            <a:r>
              <a:rPr lang="en-US" sz="2400" dirty="0" smtClean="0">
                <a:solidFill>
                  <a:srgbClr val="FF0000"/>
                </a:solidFill>
              </a:rPr>
              <a:t> </a:t>
            </a:r>
            <a:r>
              <a:rPr lang="en-US" sz="2400" dirty="0" err="1" smtClean="0">
                <a:solidFill>
                  <a:srgbClr val="FF0000"/>
                </a:solidFill>
              </a:rPr>
              <a:t>znakom</a:t>
            </a:r>
            <a:r>
              <a:rPr lang="en-US" sz="2400" dirty="0" smtClean="0">
                <a:solidFill>
                  <a:srgbClr val="FF0000"/>
                </a:solidFill>
              </a:rPr>
              <a:t> “+“ </a:t>
            </a:r>
            <a:r>
              <a:rPr lang="en-US" sz="2400" dirty="0" err="1" smtClean="0">
                <a:solidFill>
                  <a:srgbClr val="FF0000"/>
                </a:solidFill>
              </a:rPr>
              <a:t>i</a:t>
            </a:r>
            <a:r>
              <a:rPr lang="en-US" sz="2400" dirty="0" smtClean="0">
                <a:solidFill>
                  <a:srgbClr val="FF0000"/>
                </a:solidFill>
              </a:rPr>
              <a:t> </a:t>
            </a:r>
            <a:r>
              <a:rPr lang="en-US" sz="2400" dirty="0" err="1" smtClean="0">
                <a:solidFill>
                  <a:srgbClr val="FF0000"/>
                </a:solidFill>
              </a:rPr>
              <a:t>crvenom</a:t>
            </a:r>
            <a:r>
              <a:rPr lang="en-US" sz="2400" dirty="0" smtClean="0">
                <a:solidFill>
                  <a:srgbClr val="FF0000"/>
                </a:solidFill>
              </a:rPr>
              <a:t> </a:t>
            </a:r>
            <a:r>
              <a:rPr lang="en-US" sz="2400" dirty="0" err="1" smtClean="0">
                <a:solidFill>
                  <a:srgbClr val="FF0000"/>
                </a:solidFill>
              </a:rPr>
              <a:t>bojom</a:t>
            </a:r>
            <a:r>
              <a:rPr lang="en-US" sz="2400" dirty="0" smtClean="0">
                <a:solidFill>
                  <a:schemeClr val="accent1"/>
                </a:solidFill>
              </a:rPr>
              <a:t>).</a:t>
            </a:r>
            <a:endParaRPr lang="hr-HR" sz="2400" dirty="0" smtClean="0">
              <a:solidFill>
                <a:schemeClr val="accent1"/>
              </a:solidFill>
            </a:endParaRPr>
          </a:p>
          <a:p>
            <a:pPr marL="0" indent="0">
              <a:buNone/>
            </a:pPr>
            <a:endParaRPr lang="hr-HR" sz="2400" dirty="0" smtClean="0">
              <a:solidFill>
                <a:schemeClr val="tx2"/>
              </a:solidFill>
            </a:endParaRPr>
          </a:p>
          <a:p>
            <a:pPr>
              <a:buFont typeface="Wingdings" panose="05000000000000000000" pitchFamily="2" charset="2"/>
              <a:buChar char="Ø"/>
            </a:pPr>
            <a:r>
              <a:rPr lang="en-US" sz="2400" dirty="0" err="1" smtClean="0">
                <a:solidFill>
                  <a:schemeClr val="accent1"/>
                </a:solidFill>
              </a:rPr>
              <a:t>Zajednice</a:t>
            </a:r>
            <a:r>
              <a:rPr lang="en-US" sz="2400" dirty="0" smtClean="0">
                <a:solidFill>
                  <a:schemeClr val="accent1"/>
                </a:solidFill>
              </a:rPr>
              <a:t> </a:t>
            </a:r>
            <a:r>
              <a:rPr lang="en-US" sz="2400" dirty="0" err="1" smtClean="0">
                <a:solidFill>
                  <a:schemeClr val="accent1"/>
                </a:solidFill>
              </a:rPr>
              <a:t>kojima</a:t>
            </a:r>
            <a:r>
              <a:rPr lang="en-US" sz="2400" dirty="0" smtClean="0">
                <a:solidFill>
                  <a:schemeClr val="accent1"/>
                </a:solidFill>
              </a:rPr>
              <a:t> </a:t>
            </a:r>
            <a:r>
              <a:rPr lang="en-US" sz="2400" dirty="0" err="1" smtClean="0">
                <a:solidFill>
                  <a:schemeClr val="accent1"/>
                </a:solidFill>
              </a:rPr>
              <a:t>pridružujemo</a:t>
            </a:r>
            <a:r>
              <a:rPr lang="en-US" sz="2400" dirty="0" smtClean="0">
                <a:solidFill>
                  <a:schemeClr val="accent1"/>
                </a:solidFill>
              </a:rPr>
              <a:t> 4,5 </a:t>
            </a:r>
            <a:r>
              <a:rPr lang="en-US" sz="2400" dirty="0" err="1" smtClean="0">
                <a:solidFill>
                  <a:schemeClr val="accent1"/>
                </a:solidFill>
              </a:rPr>
              <a:t>ili</a:t>
            </a:r>
            <a:r>
              <a:rPr lang="en-US" sz="2400" dirty="0" smtClean="0">
                <a:solidFill>
                  <a:schemeClr val="accent1"/>
                </a:solidFill>
              </a:rPr>
              <a:t> 6 </a:t>
            </a:r>
            <a:r>
              <a:rPr lang="en-US" sz="2400" dirty="0" err="1" smtClean="0">
                <a:solidFill>
                  <a:schemeClr val="accent1"/>
                </a:solidFill>
              </a:rPr>
              <a:t>indikatora</a:t>
            </a:r>
            <a:r>
              <a:rPr lang="en-US" sz="2400" dirty="0" smtClean="0">
                <a:solidFill>
                  <a:schemeClr val="accent1"/>
                </a:solidFill>
              </a:rPr>
              <a:t> </a:t>
            </a:r>
            <a:r>
              <a:rPr lang="en-US" sz="2400" dirty="0" err="1" smtClean="0">
                <a:solidFill>
                  <a:schemeClr val="accent1"/>
                </a:solidFill>
              </a:rPr>
              <a:t>sa</a:t>
            </a:r>
            <a:r>
              <a:rPr lang="en-US" sz="2400" dirty="0" smtClean="0">
                <a:solidFill>
                  <a:schemeClr val="accent1"/>
                </a:solidFill>
              </a:rPr>
              <a:t> </a:t>
            </a:r>
            <a:r>
              <a:rPr lang="en-US" sz="2400" dirty="0" err="1" smtClean="0">
                <a:solidFill>
                  <a:schemeClr val="accent1"/>
                </a:solidFill>
              </a:rPr>
              <a:t>porastom</a:t>
            </a:r>
            <a:r>
              <a:rPr lang="en-US" sz="2400" dirty="0" smtClean="0">
                <a:solidFill>
                  <a:schemeClr val="accent1"/>
                </a:solidFill>
              </a:rPr>
              <a:t> </a:t>
            </a:r>
            <a:r>
              <a:rPr lang="en-US" sz="2400" dirty="0" err="1" smtClean="0">
                <a:solidFill>
                  <a:schemeClr val="accent1"/>
                </a:solidFill>
              </a:rPr>
              <a:t>ranjivosti</a:t>
            </a:r>
            <a:r>
              <a:rPr lang="en-US" sz="2400" dirty="0" smtClean="0">
                <a:solidFill>
                  <a:schemeClr val="accent1"/>
                </a:solidFill>
              </a:rPr>
              <a:t> </a:t>
            </a:r>
            <a:r>
              <a:rPr lang="en-US" sz="2400" dirty="0" err="1" smtClean="0">
                <a:solidFill>
                  <a:schemeClr val="accent1"/>
                </a:solidFill>
              </a:rPr>
              <a:t>prepoznajemo</a:t>
            </a:r>
            <a:r>
              <a:rPr lang="en-US" sz="2400" dirty="0" smtClean="0">
                <a:solidFill>
                  <a:schemeClr val="accent1"/>
                </a:solidFill>
              </a:rPr>
              <a:t> </a:t>
            </a:r>
            <a:r>
              <a:rPr lang="en-US" sz="2400" dirty="0" err="1" smtClean="0">
                <a:solidFill>
                  <a:schemeClr val="accent1"/>
                </a:solidFill>
              </a:rPr>
              <a:t>kao</a:t>
            </a:r>
            <a:r>
              <a:rPr lang="en-US" sz="2400" dirty="0" smtClean="0">
                <a:solidFill>
                  <a:schemeClr val="accent1"/>
                </a:solidFill>
              </a:rPr>
              <a:t> </a:t>
            </a:r>
            <a:r>
              <a:rPr lang="en-US" sz="2400" dirty="0" err="1" smtClean="0">
                <a:solidFill>
                  <a:schemeClr val="accent1"/>
                </a:solidFill>
              </a:rPr>
              <a:t>više</a:t>
            </a:r>
            <a:r>
              <a:rPr lang="en-US" sz="2400" dirty="0" smtClean="0">
                <a:solidFill>
                  <a:schemeClr val="accent1"/>
                </a:solidFill>
              </a:rPr>
              <a:t> </a:t>
            </a:r>
            <a:r>
              <a:rPr lang="en-US" sz="2400" dirty="0" err="1" smtClean="0">
                <a:solidFill>
                  <a:schemeClr val="accent1"/>
                </a:solidFill>
              </a:rPr>
              <a:t>ranjive</a:t>
            </a:r>
            <a:r>
              <a:rPr lang="en-US" sz="2400" dirty="0" smtClean="0">
                <a:solidFill>
                  <a:schemeClr val="accent1"/>
                </a:solidFill>
              </a:rPr>
              <a:t> (</a:t>
            </a:r>
            <a:r>
              <a:rPr lang="en-US" sz="2400" dirty="0" err="1" smtClean="0">
                <a:solidFill>
                  <a:schemeClr val="accent1"/>
                </a:solidFill>
              </a:rPr>
              <a:t>nasuprot</a:t>
            </a:r>
            <a:r>
              <a:rPr lang="en-US" sz="2400" dirty="0" smtClean="0">
                <a:solidFill>
                  <a:schemeClr val="accent1"/>
                </a:solidFill>
              </a:rPr>
              <a:t> </a:t>
            </a:r>
            <a:r>
              <a:rPr lang="en-US" sz="2400" dirty="0" err="1" smtClean="0">
                <a:solidFill>
                  <a:schemeClr val="accent1"/>
                </a:solidFill>
              </a:rPr>
              <a:t>zajednicama</a:t>
            </a:r>
            <a:r>
              <a:rPr lang="en-US" sz="2400" dirty="0" smtClean="0">
                <a:solidFill>
                  <a:schemeClr val="accent1"/>
                </a:solidFill>
              </a:rPr>
              <a:t> </a:t>
            </a:r>
            <a:r>
              <a:rPr lang="en-US" sz="2400" dirty="0" err="1" smtClean="0">
                <a:solidFill>
                  <a:schemeClr val="accent1"/>
                </a:solidFill>
              </a:rPr>
              <a:t>sa</a:t>
            </a:r>
            <a:r>
              <a:rPr lang="en-US" sz="2400" dirty="0" smtClean="0">
                <a:solidFill>
                  <a:schemeClr val="accent1"/>
                </a:solidFill>
              </a:rPr>
              <a:t> 1 </a:t>
            </a:r>
            <a:r>
              <a:rPr lang="en-US" sz="2400" dirty="0" err="1" smtClean="0">
                <a:solidFill>
                  <a:schemeClr val="accent1"/>
                </a:solidFill>
              </a:rPr>
              <a:t>ili</a:t>
            </a:r>
            <a:r>
              <a:rPr lang="en-US" sz="2400" dirty="0" smtClean="0">
                <a:solidFill>
                  <a:schemeClr val="accent1"/>
                </a:solidFill>
              </a:rPr>
              <a:t> 2 </a:t>
            </a:r>
            <a:r>
              <a:rPr lang="en-US" sz="2400" dirty="0" err="1" smtClean="0">
                <a:solidFill>
                  <a:schemeClr val="accent1"/>
                </a:solidFill>
              </a:rPr>
              <a:t>indikatora</a:t>
            </a:r>
            <a:r>
              <a:rPr lang="en-US" sz="2400" dirty="0" smtClean="0">
                <a:solidFill>
                  <a:schemeClr val="accent1"/>
                </a:solidFill>
              </a:rPr>
              <a:t> </a:t>
            </a:r>
            <a:r>
              <a:rPr lang="en-US" sz="2400" dirty="0" err="1" smtClean="0">
                <a:solidFill>
                  <a:schemeClr val="accent1"/>
                </a:solidFill>
              </a:rPr>
              <a:t>sa</a:t>
            </a:r>
            <a:r>
              <a:rPr lang="en-US" sz="2400" dirty="0" smtClean="0">
                <a:solidFill>
                  <a:schemeClr val="accent1"/>
                </a:solidFill>
              </a:rPr>
              <a:t> </a:t>
            </a:r>
            <a:r>
              <a:rPr lang="en-US" sz="2400" dirty="0" err="1" smtClean="0">
                <a:solidFill>
                  <a:schemeClr val="accent1"/>
                </a:solidFill>
              </a:rPr>
              <a:t>porastom</a:t>
            </a:r>
            <a:r>
              <a:rPr lang="en-US" sz="2400" dirty="0" smtClean="0">
                <a:solidFill>
                  <a:schemeClr val="accent1"/>
                </a:solidFill>
              </a:rPr>
              <a:t> </a:t>
            </a:r>
            <a:r>
              <a:rPr lang="en-US" sz="2400" dirty="0" err="1" smtClean="0">
                <a:solidFill>
                  <a:schemeClr val="accent1"/>
                </a:solidFill>
              </a:rPr>
              <a:t>ranjivosti</a:t>
            </a:r>
            <a:r>
              <a:rPr lang="en-US" sz="2400" dirty="0" smtClean="0">
                <a:solidFill>
                  <a:schemeClr val="accent1"/>
                </a:solidFill>
              </a:rPr>
              <a:t> </a:t>
            </a:r>
            <a:r>
              <a:rPr lang="en-US" sz="2400" dirty="0" err="1" smtClean="0">
                <a:solidFill>
                  <a:schemeClr val="accent1"/>
                </a:solidFill>
              </a:rPr>
              <a:t>koje</a:t>
            </a:r>
            <a:r>
              <a:rPr lang="en-US" sz="2400" dirty="0" smtClean="0">
                <a:solidFill>
                  <a:schemeClr val="accent1"/>
                </a:solidFill>
              </a:rPr>
              <a:t> </a:t>
            </a:r>
            <a:r>
              <a:rPr lang="en-US" sz="2400" dirty="0" err="1" smtClean="0">
                <a:solidFill>
                  <a:schemeClr val="accent1"/>
                </a:solidFill>
              </a:rPr>
              <a:t>prepoznajemo</a:t>
            </a:r>
            <a:r>
              <a:rPr lang="en-US" sz="2400" dirty="0" smtClean="0">
                <a:solidFill>
                  <a:schemeClr val="accent1"/>
                </a:solidFill>
              </a:rPr>
              <a:t> </a:t>
            </a:r>
            <a:r>
              <a:rPr lang="en-US" sz="2400" dirty="0" err="1" smtClean="0">
                <a:solidFill>
                  <a:schemeClr val="accent1"/>
                </a:solidFill>
              </a:rPr>
              <a:t>kao</a:t>
            </a:r>
            <a:r>
              <a:rPr lang="en-US" sz="2400" dirty="0" smtClean="0">
                <a:solidFill>
                  <a:schemeClr val="accent1"/>
                </a:solidFill>
              </a:rPr>
              <a:t> </a:t>
            </a:r>
            <a:r>
              <a:rPr lang="en-US" sz="2400" dirty="0" err="1" smtClean="0">
                <a:solidFill>
                  <a:schemeClr val="accent1"/>
                </a:solidFill>
              </a:rPr>
              <a:t>manje</a:t>
            </a:r>
            <a:r>
              <a:rPr lang="en-US" sz="2400" dirty="0" smtClean="0">
                <a:solidFill>
                  <a:schemeClr val="accent1"/>
                </a:solidFill>
              </a:rPr>
              <a:t> </a:t>
            </a:r>
            <a:r>
              <a:rPr lang="en-US" sz="2400" dirty="0" err="1" smtClean="0">
                <a:solidFill>
                  <a:schemeClr val="accent1"/>
                </a:solidFill>
              </a:rPr>
              <a:t>ranjivima</a:t>
            </a:r>
            <a:r>
              <a:rPr lang="en-US" sz="2400" dirty="0" smtClean="0">
                <a:solidFill>
                  <a:schemeClr val="accent1"/>
                </a:solidFill>
              </a:rPr>
              <a:t>.</a:t>
            </a:r>
            <a:endParaRPr lang="en-US" sz="2400" dirty="0">
              <a:solidFill>
                <a:schemeClr val="accent1"/>
              </a:solidFill>
            </a:endParaRPr>
          </a:p>
        </p:txBody>
      </p:sp>
      <p:pic>
        <p:nvPicPr>
          <p:cNvPr id="4" name="Picture 3"/>
          <p:cNvPicPr>
            <a:picLocks noChangeAspect="1"/>
          </p:cNvPicPr>
          <p:nvPr/>
        </p:nvPicPr>
        <p:blipFill>
          <a:blip r:embed="rId2"/>
          <a:stretch>
            <a:fillRect/>
          </a:stretch>
        </p:blipFill>
        <p:spPr>
          <a:xfrm>
            <a:off x="11015663" y="15021"/>
            <a:ext cx="1176336" cy="2170196"/>
          </a:xfrm>
          <a:prstGeom prst="rect">
            <a:avLst/>
          </a:prstGeom>
        </p:spPr>
      </p:pic>
    </p:spTree>
    <p:extLst>
      <p:ext uri="{BB962C8B-B14F-4D97-AF65-F5344CB8AC3E}">
        <p14:creationId xmlns:p14="http://schemas.microsoft.com/office/powerpoint/2010/main" val="5203541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00383962"/>
              </p:ext>
            </p:extLst>
          </p:nvPr>
        </p:nvGraphicFramePr>
        <p:xfrm>
          <a:off x="641912" y="1932393"/>
          <a:ext cx="10373751" cy="2408682"/>
        </p:xfrm>
        <a:graphic>
          <a:graphicData uri="http://schemas.openxmlformats.org/drawingml/2006/table">
            <a:tbl>
              <a:tblPr firstRow="1" firstCol="1" bandRow="1"/>
              <a:tblGrid>
                <a:gridCol w="1616898"/>
                <a:gridCol w="1077932"/>
                <a:gridCol w="1077932"/>
                <a:gridCol w="1077932"/>
                <a:gridCol w="1077932"/>
                <a:gridCol w="1077932"/>
                <a:gridCol w="1077932"/>
                <a:gridCol w="2289261"/>
              </a:tblGrid>
              <a:tr h="302362">
                <a:tc gridSpan="8">
                  <a:txBody>
                    <a:bodyPr/>
                    <a:lstStyle/>
                    <a:p>
                      <a:pPr algn="ctr">
                        <a:lnSpc>
                          <a:spcPct val="115000"/>
                        </a:lnSpc>
                        <a:spcAft>
                          <a:spcPts val="0"/>
                        </a:spcAft>
                      </a:pPr>
                      <a:r>
                        <a:rPr lang="hr-HR"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CSVP </a:t>
                      </a:r>
                      <a:r>
                        <a:rPr lang="hr-HR" sz="20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USPOREDBA: </a:t>
                      </a:r>
                      <a:r>
                        <a:rPr lang="hr-HR"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ILOK vs GUNJA</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02362">
                <a:tc>
                  <a:txBody>
                    <a:bodyPr/>
                    <a:lstStyle/>
                    <a:p>
                      <a:pPr algn="ctr">
                        <a:lnSpc>
                          <a:spcPct val="115000"/>
                        </a:lnSpc>
                        <a:spcAft>
                          <a:spcPts val="0"/>
                        </a:spcAft>
                      </a:pPr>
                      <a:r>
                        <a:rPr lang="hr-HR"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CSV </a:t>
                      </a:r>
                      <a:r>
                        <a:rPr lang="hr-HR" sz="20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profil</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hr-HR"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A(v)</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hr-HR"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G(v)</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hr-HR"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E(v)</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hr-HR"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M(v)</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hr-HR"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I(v)</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hr-HR"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D(v)</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hr-HR" sz="20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RANJIVOST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r>
              <a:tr h="302362">
                <a:tc>
                  <a:txBody>
                    <a:bodyPr/>
                    <a:lstStyle/>
                    <a:p>
                      <a:pPr algn="ctr">
                        <a:lnSpc>
                          <a:spcPct val="115000"/>
                        </a:lnSpc>
                        <a:spcAft>
                          <a:spcPts val="0"/>
                        </a:spcAft>
                      </a:pPr>
                      <a:r>
                        <a:rPr lang="hr-HR"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hr-HR"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hr-HR"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hr-HR"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hr-HR"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hr-HR"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hr-HR"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hr-HR"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2362">
                <a:tc>
                  <a:txBody>
                    <a:bodyPr/>
                    <a:lstStyle/>
                    <a:p>
                      <a:pPr>
                        <a:lnSpc>
                          <a:spcPct val="115000"/>
                        </a:lnSpc>
                        <a:spcAft>
                          <a:spcPts val="0"/>
                        </a:spcAft>
                      </a:pPr>
                      <a:r>
                        <a:rPr lang="hr-HR"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Ilok</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35.7%</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48.53%</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59.57%</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22.4%</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34.96%</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20.67%</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302362">
                <a:tc>
                  <a:txBody>
                    <a:bodyPr/>
                    <a:lstStyle/>
                    <a:p>
                      <a:pPr>
                        <a:lnSpc>
                          <a:spcPct val="115000"/>
                        </a:lnSpc>
                        <a:spcAft>
                          <a:spcPts val="0"/>
                        </a:spcAft>
                      </a:pPr>
                      <a:r>
                        <a:rPr lang="hr-HR"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Gunja</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34.03%</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52.73%</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63.85%</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34.16%</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43.59%</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17.68%</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02362">
                <a:tc>
                  <a:txBody>
                    <a:bodyPr/>
                    <a:lstStyle/>
                    <a:p>
                      <a:pPr>
                        <a:lnSpc>
                          <a:spcPct val="115000"/>
                        </a:lnSpc>
                        <a:spcAft>
                          <a:spcPts val="0"/>
                        </a:spcAft>
                      </a:pPr>
                      <a:r>
                        <a:rPr lang="hr-HR"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hr-HR"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hr-HR"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hr-HR"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hr-HR"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hr-HR"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r>
                        <a:rPr lang="hr-HR"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643">
                <a:tc>
                  <a:txBody>
                    <a:bodyPr/>
                    <a:lstStyle/>
                    <a:p>
                      <a:pPr>
                        <a:lnSpc>
                          <a:spcPct val="107000"/>
                        </a:lnSpc>
                      </a:pPr>
                      <a:endParaRPr lang="en-US" sz="2000">
                        <a:effectLst/>
                        <a:latin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2000">
                        <a:effectLst/>
                        <a:latin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2000">
                        <a:effectLst/>
                        <a:latin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2000">
                        <a:effectLst/>
                        <a:latin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2000">
                        <a:effectLst/>
                        <a:latin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2000">
                        <a:effectLst/>
                        <a:latin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2000">
                        <a:effectLst/>
                        <a:latin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2000" dirty="0">
                        <a:effectLst/>
                        <a:latin typeface="Calibri" panose="020F050202020403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087858869"/>
              </p:ext>
            </p:extLst>
          </p:nvPr>
        </p:nvGraphicFramePr>
        <p:xfrm>
          <a:off x="641912" y="4223727"/>
          <a:ext cx="10373751" cy="2167716"/>
        </p:xfrm>
        <a:graphic>
          <a:graphicData uri="http://schemas.openxmlformats.org/drawingml/2006/table">
            <a:tbl>
              <a:tblPr firstRow="1" firstCol="1" bandRow="1"/>
              <a:tblGrid>
                <a:gridCol w="1616898"/>
                <a:gridCol w="1077932"/>
                <a:gridCol w="1077932"/>
                <a:gridCol w="1077932"/>
                <a:gridCol w="1077932"/>
                <a:gridCol w="1077932"/>
                <a:gridCol w="1077932"/>
                <a:gridCol w="2289261"/>
              </a:tblGrid>
              <a:tr h="361286">
                <a:tc gridSpan="8">
                  <a:txBody>
                    <a:bodyPr/>
                    <a:lstStyle/>
                    <a:p>
                      <a:pPr algn="ctr">
                        <a:lnSpc>
                          <a:spcPct val="115000"/>
                        </a:lnSpc>
                        <a:spcAft>
                          <a:spcPts val="0"/>
                        </a:spcAft>
                      </a:pPr>
                      <a:r>
                        <a:rPr lang="hr-HR"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CSVP </a:t>
                      </a:r>
                      <a:r>
                        <a:rPr lang="hr-HR" sz="20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USPOREDBA : </a:t>
                      </a:r>
                      <a:r>
                        <a:rPr lang="hr-HR"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VINKOVCI vs ZAGREB</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61286">
                <a:tc>
                  <a:txBody>
                    <a:bodyPr/>
                    <a:lstStyle/>
                    <a:p>
                      <a:pPr algn="ctr">
                        <a:lnSpc>
                          <a:spcPct val="115000"/>
                        </a:lnSpc>
                        <a:spcAft>
                          <a:spcPts val="0"/>
                        </a:spcAft>
                      </a:pPr>
                      <a:r>
                        <a:rPr lang="hr-HR"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CSV </a:t>
                      </a:r>
                      <a:r>
                        <a:rPr lang="hr-HR" sz="20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profil</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hr-HR"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A(v)</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hr-HR"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G(v)</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hr-HR"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E(v)</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hr-HR"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M(v)</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hr-HR"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I(v)</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hr-HR"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D(v)</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hr-HR" sz="20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RANJIVOST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r>
              <a:tr h="361286">
                <a:tc>
                  <a:txBody>
                    <a:bodyPr/>
                    <a:lstStyle/>
                    <a:p>
                      <a:pPr algn="ctr">
                        <a:lnSpc>
                          <a:spcPct val="115000"/>
                        </a:lnSpc>
                        <a:spcAft>
                          <a:spcPts val="0"/>
                        </a:spcAft>
                      </a:pPr>
                      <a:r>
                        <a:rPr lang="hr-HR"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hr-HR"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hr-HR"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hr-HR"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hr-HR"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hr-HR"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hr-HR"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hr-HR"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1286">
                <a:tc>
                  <a:txBody>
                    <a:bodyPr/>
                    <a:lstStyle/>
                    <a:p>
                      <a:pPr>
                        <a:lnSpc>
                          <a:spcPct val="115000"/>
                        </a:lnSpc>
                        <a:spcAft>
                          <a:spcPts val="0"/>
                        </a:spcAft>
                      </a:pPr>
                      <a:r>
                        <a:rPr lang="hr-HR"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Vinkovci</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32.97%</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52.22%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53.65%</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6.84%</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37.59%</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361286">
                <a:tc>
                  <a:txBody>
                    <a:bodyPr/>
                    <a:lstStyle/>
                    <a:p>
                      <a:pPr>
                        <a:lnSpc>
                          <a:spcPct val="115000"/>
                        </a:lnSpc>
                        <a:spcAft>
                          <a:spcPts val="0"/>
                        </a:spcAft>
                      </a:pPr>
                      <a:r>
                        <a:rPr lang="hr-HR" sz="2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Zagreb</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25.17%</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53.25%</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55.34%</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5.26%</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28.41%</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14.49%</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2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361286">
                <a:tc>
                  <a:txBody>
                    <a:bodyPr/>
                    <a:lstStyle/>
                    <a:p>
                      <a:pPr>
                        <a:lnSpc>
                          <a:spcPct val="115000"/>
                        </a:lnSpc>
                        <a:spcAft>
                          <a:spcPts val="0"/>
                        </a:spcAft>
                      </a:pPr>
                      <a:r>
                        <a:rPr lang="hr-HR"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hr-HR"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hr-HR" sz="2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hr-HR"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hr-HR"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hr-HR"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r>
                        <a:rPr lang="hr-HR"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2"/>
          <a:stretch>
            <a:fillRect/>
          </a:stretch>
        </p:blipFill>
        <p:spPr>
          <a:xfrm>
            <a:off x="11015663" y="15021"/>
            <a:ext cx="1176336" cy="2170196"/>
          </a:xfrm>
          <a:prstGeom prst="rect">
            <a:avLst/>
          </a:prstGeom>
        </p:spPr>
      </p:pic>
      <p:sp>
        <p:nvSpPr>
          <p:cNvPr id="7"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smtClean="0">
                <a:solidFill>
                  <a:schemeClr val="accent1"/>
                </a:solidFill>
              </a:rPr>
              <a:t>Praktični</a:t>
            </a:r>
            <a:r>
              <a:rPr lang="en-US" dirty="0" smtClean="0">
                <a:solidFill>
                  <a:schemeClr val="accent1"/>
                </a:solidFill>
              </a:rPr>
              <a:t> </a:t>
            </a:r>
            <a:r>
              <a:rPr lang="en-US" dirty="0" err="1" smtClean="0">
                <a:solidFill>
                  <a:schemeClr val="accent1"/>
                </a:solidFill>
              </a:rPr>
              <a:t>primjer</a:t>
            </a:r>
            <a:r>
              <a:rPr lang="en-US" dirty="0" smtClean="0">
                <a:solidFill>
                  <a:schemeClr val="accent1"/>
                </a:solidFill>
              </a:rPr>
              <a:t> </a:t>
            </a:r>
            <a:r>
              <a:rPr lang="mr-IN" dirty="0" smtClean="0">
                <a:solidFill>
                  <a:schemeClr val="accent1"/>
                </a:solidFill>
              </a:rPr>
              <a:t>–</a:t>
            </a:r>
            <a:r>
              <a:rPr lang="en-US" dirty="0" smtClean="0">
                <a:solidFill>
                  <a:schemeClr val="accent1"/>
                </a:solidFill>
              </a:rPr>
              <a:t> CSVP </a:t>
            </a:r>
            <a:r>
              <a:rPr lang="en-US" dirty="0" err="1" smtClean="0">
                <a:solidFill>
                  <a:schemeClr val="accent1"/>
                </a:solidFill>
              </a:rPr>
              <a:t>drugi</a:t>
            </a:r>
            <a:r>
              <a:rPr lang="en-US" dirty="0" smtClean="0">
                <a:solidFill>
                  <a:schemeClr val="accent1"/>
                </a:solidFill>
              </a:rPr>
              <a:t> </a:t>
            </a:r>
            <a:r>
              <a:rPr lang="en-US" dirty="0" err="1" smtClean="0">
                <a:solidFill>
                  <a:schemeClr val="accent1"/>
                </a:solidFill>
              </a:rPr>
              <a:t>korak</a:t>
            </a:r>
            <a:endParaRPr lang="en-US" dirty="0"/>
          </a:p>
        </p:txBody>
      </p:sp>
    </p:spTree>
    <p:extLst>
      <p:ext uri="{BB962C8B-B14F-4D97-AF65-F5344CB8AC3E}">
        <p14:creationId xmlns:p14="http://schemas.microsoft.com/office/powerpoint/2010/main" val="1708870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r-HR" sz="2400" b="1" u="sng" dirty="0" smtClean="0">
                <a:solidFill>
                  <a:schemeClr val="accent2"/>
                </a:solidFill>
              </a:rPr>
              <a:t>Treći korak</a:t>
            </a:r>
          </a:p>
          <a:p>
            <a:pPr>
              <a:buFont typeface="Wingdings" panose="05000000000000000000" pitchFamily="2" charset="2"/>
              <a:buChar char="Ø"/>
            </a:pPr>
            <a:r>
              <a:rPr lang="hr-HR" sz="2400" b="1" dirty="0" smtClean="0">
                <a:solidFill>
                  <a:schemeClr val="accent1"/>
                </a:solidFill>
              </a:rPr>
              <a:t> Usporedba pojedinačnih tablica ranjivosti sa zajedničkim nazivnikom</a:t>
            </a:r>
          </a:p>
          <a:p>
            <a:pPr>
              <a:buFont typeface="Wingdings" panose="05000000000000000000" pitchFamily="2" charset="2"/>
              <a:buChar char="Ø"/>
            </a:pPr>
            <a:endParaRPr lang="hr-HR" sz="2400" b="1" dirty="0" smtClean="0">
              <a:solidFill>
                <a:schemeClr val="accent1"/>
              </a:solidFill>
            </a:endParaRPr>
          </a:p>
          <a:p>
            <a:pPr>
              <a:buFont typeface="Wingdings" panose="05000000000000000000" pitchFamily="2" charset="2"/>
              <a:buChar char="Ø"/>
            </a:pPr>
            <a:r>
              <a:rPr lang="hr-HR" sz="2400" dirty="0" smtClean="0">
                <a:solidFill>
                  <a:schemeClr val="accent1"/>
                </a:solidFill>
              </a:rPr>
              <a:t> Kako bi determinirali razinu ranjivosti između pojedinačnih zajednica unutar jednog područja, svi rezultati derivirani iz tablica ranjivosti trebaju biti komparirani sa zajedničkim nazivnikom</a:t>
            </a:r>
            <a:r>
              <a:rPr lang="en-US" sz="2400" dirty="0" smtClean="0">
                <a:solidFill>
                  <a:schemeClr val="accent1"/>
                </a:solidFill>
              </a:rPr>
              <a:t>. </a:t>
            </a:r>
            <a:endParaRPr lang="hr-HR" sz="2400" dirty="0" smtClean="0">
              <a:solidFill>
                <a:schemeClr val="accent1"/>
              </a:solidFill>
            </a:endParaRPr>
          </a:p>
          <a:p>
            <a:endParaRPr lang="hr-HR" sz="2400" dirty="0" smtClean="0">
              <a:solidFill>
                <a:schemeClr val="accent1"/>
              </a:solidFill>
            </a:endParaRPr>
          </a:p>
          <a:p>
            <a:pPr>
              <a:buFont typeface="Wingdings" panose="05000000000000000000" pitchFamily="2" charset="2"/>
              <a:buChar char="Ø"/>
            </a:pPr>
            <a:r>
              <a:rPr lang="hr-HR" sz="2400" dirty="0" smtClean="0">
                <a:solidFill>
                  <a:schemeClr val="accent1"/>
                </a:solidFill>
              </a:rPr>
              <a:t> </a:t>
            </a:r>
            <a:r>
              <a:rPr lang="hr-HR" sz="2400" dirty="0" err="1" smtClean="0">
                <a:solidFill>
                  <a:schemeClr val="accent1"/>
                </a:solidFill>
              </a:rPr>
              <a:t>ukuliko</a:t>
            </a:r>
            <a:r>
              <a:rPr lang="hr-HR" sz="2400" dirty="0" smtClean="0">
                <a:solidFill>
                  <a:schemeClr val="accent1"/>
                </a:solidFill>
              </a:rPr>
              <a:t> je pojedinačni indikator ranjivost određene zajednice viši od referentnog indikatora označava se crvenom bojom</a:t>
            </a:r>
            <a:r>
              <a:rPr lang="en-US" sz="2400" dirty="0" smtClean="0">
                <a:solidFill>
                  <a:schemeClr val="accent1"/>
                </a:solidFill>
              </a:rPr>
              <a:t>; u </a:t>
            </a:r>
            <a:r>
              <a:rPr lang="en-US" sz="2400" dirty="0" err="1" smtClean="0">
                <a:solidFill>
                  <a:schemeClr val="accent1"/>
                </a:solidFill>
              </a:rPr>
              <a:t>suprotnom</a:t>
            </a:r>
            <a:r>
              <a:rPr lang="en-US" sz="2400" dirty="0" smtClean="0">
                <a:solidFill>
                  <a:schemeClr val="accent1"/>
                </a:solidFill>
              </a:rPr>
              <a:t> </a:t>
            </a:r>
            <a:r>
              <a:rPr lang="en-US" sz="2400" dirty="0" err="1" smtClean="0">
                <a:solidFill>
                  <a:schemeClr val="accent1"/>
                </a:solidFill>
              </a:rPr>
              <a:t>slučaju</a:t>
            </a:r>
            <a:r>
              <a:rPr lang="en-US" sz="2400" dirty="0" smtClean="0">
                <a:solidFill>
                  <a:schemeClr val="accent1"/>
                </a:solidFill>
              </a:rPr>
              <a:t> </a:t>
            </a:r>
            <a:r>
              <a:rPr lang="en-US" sz="2400" dirty="0" err="1" smtClean="0">
                <a:solidFill>
                  <a:schemeClr val="accent1"/>
                </a:solidFill>
              </a:rPr>
              <a:t>označava</a:t>
            </a:r>
            <a:r>
              <a:rPr lang="en-US" sz="2400" dirty="0" smtClean="0">
                <a:solidFill>
                  <a:schemeClr val="accent1"/>
                </a:solidFill>
              </a:rPr>
              <a:t> se </a:t>
            </a:r>
            <a:r>
              <a:rPr lang="en-US" sz="2400" dirty="0" err="1" smtClean="0">
                <a:solidFill>
                  <a:schemeClr val="accent1"/>
                </a:solidFill>
              </a:rPr>
              <a:t>zelenom</a:t>
            </a:r>
            <a:r>
              <a:rPr lang="en-US" sz="2400" dirty="0" smtClean="0">
                <a:solidFill>
                  <a:schemeClr val="accent1"/>
                </a:solidFill>
              </a:rPr>
              <a:t> </a:t>
            </a:r>
            <a:r>
              <a:rPr lang="en-US" sz="2400" dirty="0" err="1" smtClean="0">
                <a:solidFill>
                  <a:schemeClr val="accent1"/>
                </a:solidFill>
              </a:rPr>
              <a:t>bojom</a:t>
            </a:r>
            <a:r>
              <a:rPr lang="en-US" sz="2400" dirty="0" smtClean="0">
                <a:solidFill>
                  <a:schemeClr val="accent1"/>
                </a:solidFill>
              </a:rPr>
              <a:t> </a:t>
            </a:r>
            <a:r>
              <a:rPr lang="en-US" sz="2400" dirty="0" err="1" smtClean="0">
                <a:solidFill>
                  <a:schemeClr val="accent1"/>
                </a:solidFill>
              </a:rPr>
              <a:t>što</a:t>
            </a:r>
            <a:r>
              <a:rPr lang="en-US" sz="2400" dirty="0" smtClean="0">
                <a:solidFill>
                  <a:schemeClr val="accent1"/>
                </a:solidFill>
              </a:rPr>
              <a:t> </a:t>
            </a:r>
            <a:r>
              <a:rPr lang="en-US" sz="2400" dirty="0" err="1" smtClean="0">
                <a:solidFill>
                  <a:schemeClr val="accent1"/>
                </a:solidFill>
              </a:rPr>
              <a:t>znači</a:t>
            </a:r>
            <a:r>
              <a:rPr lang="en-US" sz="2400" dirty="0" smtClean="0">
                <a:solidFill>
                  <a:schemeClr val="accent1"/>
                </a:solidFill>
              </a:rPr>
              <a:t> da je </a:t>
            </a:r>
            <a:r>
              <a:rPr lang="en-US" sz="2400" dirty="0" err="1" smtClean="0">
                <a:solidFill>
                  <a:schemeClr val="accent1"/>
                </a:solidFill>
              </a:rPr>
              <a:t>niži</a:t>
            </a:r>
            <a:r>
              <a:rPr lang="en-US" sz="2400" dirty="0" smtClean="0">
                <a:solidFill>
                  <a:schemeClr val="accent1"/>
                </a:solidFill>
              </a:rPr>
              <a:t> od </a:t>
            </a:r>
            <a:r>
              <a:rPr lang="en-US" sz="2400" dirty="0" err="1" smtClean="0">
                <a:solidFill>
                  <a:schemeClr val="accent1"/>
                </a:solidFill>
              </a:rPr>
              <a:t>referentne</a:t>
            </a:r>
            <a:r>
              <a:rPr lang="en-US" sz="2400" dirty="0" smtClean="0">
                <a:solidFill>
                  <a:schemeClr val="accent1"/>
                </a:solidFill>
              </a:rPr>
              <a:t> </a:t>
            </a:r>
            <a:r>
              <a:rPr lang="en-US" sz="2400" dirty="0" err="1" smtClean="0">
                <a:solidFill>
                  <a:schemeClr val="accent1"/>
                </a:solidFill>
              </a:rPr>
              <a:t>točke</a:t>
            </a:r>
            <a:r>
              <a:rPr lang="en-US" sz="2400" dirty="0" smtClean="0">
                <a:solidFill>
                  <a:schemeClr val="accent1"/>
                </a:solidFill>
              </a:rPr>
              <a:t> (</a:t>
            </a:r>
            <a:r>
              <a:rPr lang="en-US" sz="2400" dirty="0" err="1" smtClean="0">
                <a:solidFill>
                  <a:schemeClr val="accent1"/>
                </a:solidFill>
              </a:rPr>
              <a:t>bilo</a:t>
            </a:r>
            <a:r>
              <a:rPr lang="en-US" sz="2400" dirty="0" smtClean="0">
                <a:solidFill>
                  <a:schemeClr val="accent1"/>
                </a:solidFill>
              </a:rPr>
              <a:t> </a:t>
            </a:r>
            <a:r>
              <a:rPr lang="en-US" sz="2400" dirty="0" err="1" smtClean="0">
                <a:solidFill>
                  <a:schemeClr val="accent1"/>
                </a:solidFill>
              </a:rPr>
              <a:t>regije</a:t>
            </a:r>
            <a:r>
              <a:rPr lang="en-US" sz="2400" dirty="0" smtClean="0">
                <a:solidFill>
                  <a:schemeClr val="accent1"/>
                </a:solidFill>
              </a:rPr>
              <a:t> </a:t>
            </a:r>
            <a:r>
              <a:rPr lang="en-US" sz="2400" dirty="0" err="1" smtClean="0">
                <a:solidFill>
                  <a:schemeClr val="accent1"/>
                </a:solidFill>
              </a:rPr>
              <a:t>ili</a:t>
            </a:r>
            <a:r>
              <a:rPr lang="en-US" sz="2400" dirty="0" smtClean="0">
                <a:solidFill>
                  <a:schemeClr val="accent1"/>
                </a:solidFill>
              </a:rPr>
              <a:t> </a:t>
            </a:r>
            <a:r>
              <a:rPr lang="en-US" sz="2400" dirty="0" err="1" smtClean="0">
                <a:solidFill>
                  <a:schemeClr val="accent1"/>
                </a:solidFill>
              </a:rPr>
              <a:t>države</a:t>
            </a:r>
            <a:r>
              <a:rPr lang="en-US" sz="2400" dirty="0" smtClean="0">
                <a:solidFill>
                  <a:schemeClr val="accent1"/>
                </a:solidFill>
              </a:rPr>
              <a:t> </a:t>
            </a:r>
            <a:r>
              <a:rPr lang="en-US" sz="2400" dirty="0" err="1" smtClean="0">
                <a:solidFill>
                  <a:schemeClr val="accent1"/>
                </a:solidFill>
              </a:rPr>
              <a:t>i</a:t>
            </a:r>
            <a:r>
              <a:rPr lang="en-US" sz="2400" dirty="0" smtClean="0">
                <a:solidFill>
                  <a:schemeClr val="accent1"/>
                </a:solidFill>
              </a:rPr>
              <a:t> sl.).</a:t>
            </a:r>
          </a:p>
          <a:p>
            <a:endParaRPr lang="en-US" dirty="0" smtClean="0"/>
          </a:p>
          <a:p>
            <a:endParaRPr lang="en-US" u="sng" dirty="0"/>
          </a:p>
        </p:txBody>
      </p:sp>
      <p:pic>
        <p:nvPicPr>
          <p:cNvPr id="4" name="Picture 3"/>
          <p:cNvPicPr>
            <a:picLocks noChangeAspect="1"/>
          </p:cNvPicPr>
          <p:nvPr/>
        </p:nvPicPr>
        <p:blipFill>
          <a:blip r:embed="rId2"/>
          <a:stretch>
            <a:fillRect/>
          </a:stretch>
        </p:blipFill>
        <p:spPr>
          <a:xfrm>
            <a:off x="11015663" y="15021"/>
            <a:ext cx="1176336" cy="2170196"/>
          </a:xfrm>
          <a:prstGeom prst="rect">
            <a:avLst/>
          </a:prstGeom>
        </p:spPr>
      </p:pic>
      <p:sp>
        <p:nvSpPr>
          <p:cNvPr id="5" name="Title 1"/>
          <p:cNvSpPr txBox="1">
            <a:spLocks/>
          </p:cNvSpPr>
          <p:nvPr/>
        </p:nvSpPr>
        <p:spPr>
          <a:xfrm>
            <a:off x="506437" y="365125"/>
            <a:ext cx="1084736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1"/>
                </a:solidFill>
              </a:rPr>
              <a:t>CSVP </a:t>
            </a:r>
            <a:r>
              <a:rPr lang="hr-HR" b="1" dirty="0" smtClean="0">
                <a:solidFill>
                  <a:schemeClr val="accent1"/>
                </a:solidFill>
              </a:rPr>
              <a:t>METODOLOGIJA</a:t>
            </a:r>
            <a:r>
              <a:rPr lang="en-US" b="1" dirty="0" smtClean="0">
                <a:solidFill>
                  <a:schemeClr val="accent1"/>
                </a:solidFill>
              </a:rPr>
              <a:t> </a:t>
            </a:r>
          </a:p>
          <a:p>
            <a:pPr algn="ctr"/>
            <a:r>
              <a:rPr lang="hr-HR" b="1" dirty="0" smtClean="0">
                <a:solidFill>
                  <a:schemeClr val="accent1"/>
                </a:solidFill>
              </a:rPr>
              <a:t>OBJAŠNJENJE/PRIMJER</a:t>
            </a:r>
            <a:endParaRPr lang="hr-HR" b="1" dirty="0">
              <a:solidFill>
                <a:schemeClr val="accent1"/>
              </a:solidFill>
            </a:endParaRPr>
          </a:p>
        </p:txBody>
      </p:sp>
    </p:spTree>
    <p:extLst>
      <p:ext uri="{BB962C8B-B14F-4D97-AF65-F5344CB8AC3E}">
        <p14:creationId xmlns:p14="http://schemas.microsoft.com/office/powerpoint/2010/main" val="9133998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accent1"/>
                </a:solidFill>
              </a:rPr>
              <a:t>Praktični</a:t>
            </a:r>
            <a:r>
              <a:rPr lang="en-US" dirty="0">
                <a:solidFill>
                  <a:schemeClr val="accent1"/>
                </a:solidFill>
              </a:rPr>
              <a:t> </a:t>
            </a:r>
            <a:r>
              <a:rPr lang="en-US" dirty="0" err="1">
                <a:solidFill>
                  <a:schemeClr val="accent1"/>
                </a:solidFill>
              </a:rPr>
              <a:t>primjer</a:t>
            </a:r>
            <a:r>
              <a:rPr lang="en-US" dirty="0">
                <a:solidFill>
                  <a:schemeClr val="accent1"/>
                </a:solidFill>
              </a:rPr>
              <a:t> </a:t>
            </a:r>
            <a:r>
              <a:rPr lang="mr-IN" dirty="0" smtClean="0">
                <a:solidFill>
                  <a:schemeClr val="accent1"/>
                </a:solidFill>
              </a:rPr>
              <a:t>–</a:t>
            </a:r>
            <a:r>
              <a:rPr lang="en-US" dirty="0" smtClean="0">
                <a:solidFill>
                  <a:schemeClr val="accent1"/>
                </a:solidFill>
              </a:rPr>
              <a:t> CSVP </a:t>
            </a:r>
            <a:r>
              <a:rPr lang="en-US" dirty="0" err="1" smtClean="0">
                <a:solidFill>
                  <a:schemeClr val="accent1"/>
                </a:solidFill>
              </a:rPr>
              <a:t>treći</a:t>
            </a:r>
            <a:r>
              <a:rPr lang="en-US" dirty="0" smtClean="0">
                <a:solidFill>
                  <a:schemeClr val="accent1"/>
                </a:solidFill>
              </a:rPr>
              <a:t> </a:t>
            </a:r>
            <a:r>
              <a:rPr lang="en-US" dirty="0" err="1" smtClean="0">
                <a:solidFill>
                  <a:schemeClr val="accent1"/>
                </a:solidFill>
              </a:rPr>
              <a:t>korak</a:t>
            </a:r>
            <a:endParaRPr lang="en-US" dirty="0"/>
          </a:p>
        </p:txBody>
      </p:sp>
      <p:sp>
        <p:nvSpPr>
          <p:cNvPr id="3" name="Content Placeholder 2"/>
          <p:cNvSpPr>
            <a:spLocks noGrp="1"/>
          </p:cNvSpPr>
          <p:nvPr>
            <p:ph idx="1"/>
          </p:nvPr>
        </p:nvSpPr>
        <p:spPr>
          <a:xfrm>
            <a:off x="166256" y="1543050"/>
            <a:ext cx="11306608" cy="5130882"/>
          </a:xfrm>
        </p:spPr>
        <p:txBody>
          <a:bodyPr>
            <a:normAutofit fontScale="25000" lnSpcReduction="20000"/>
          </a:bodyPr>
          <a:lstStyle/>
          <a:p>
            <a:pPr>
              <a:buFont typeface="Wingdings" panose="05000000000000000000" pitchFamily="2" charset="2"/>
              <a:buChar char="Ø"/>
            </a:pPr>
            <a:r>
              <a:rPr lang="en-US" sz="7200" dirty="0" err="1" smtClean="0">
                <a:solidFill>
                  <a:schemeClr val="accent1"/>
                </a:solidFill>
              </a:rPr>
              <a:t>Ukupna</a:t>
            </a:r>
            <a:r>
              <a:rPr lang="en-US" sz="7200" dirty="0" smtClean="0">
                <a:solidFill>
                  <a:schemeClr val="accent1"/>
                </a:solidFill>
              </a:rPr>
              <a:t> </a:t>
            </a:r>
            <a:r>
              <a:rPr lang="en-US" sz="7200" dirty="0" err="1" smtClean="0">
                <a:solidFill>
                  <a:schemeClr val="accent1"/>
                </a:solidFill>
              </a:rPr>
              <a:t>ranjivost</a:t>
            </a:r>
            <a:r>
              <a:rPr lang="en-US" sz="7200" dirty="0" smtClean="0">
                <a:solidFill>
                  <a:schemeClr val="accent1"/>
                </a:solidFill>
              </a:rPr>
              <a:t> </a:t>
            </a:r>
            <a:r>
              <a:rPr lang="en-US" sz="7200" dirty="0" err="1" smtClean="0">
                <a:solidFill>
                  <a:schemeClr val="accent1"/>
                </a:solidFill>
              </a:rPr>
              <a:t>zajednica</a:t>
            </a:r>
            <a:r>
              <a:rPr lang="en-US" sz="7200" dirty="0" smtClean="0">
                <a:solidFill>
                  <a:schemeClr val="accent1"/>
                </a:solidFill>
              </a:rPr>
              <a:t> </a:t>
            </a:r>
            <a:r>
              <a:rPr lang="en-US" sz="7200" dirty="0" err="1" smtClean="0">
                <a:solidFill>
                  <a:schemeClr val="accent1"/>
                </a:solidFill>
              </a:rPr>
              <a:t>nakon</a:t>
            </a:r>
            <a:r>
              <a:rPr lang="en-US" sz="7200" dirty="0" smtClean="0">
                <a:solidFill>
                  <a:schemeClr val="accent1"/>
                </a:solidFill>
              </a:rPr>
              <a:t> </a:t>
            </a:r>
            <a:r>
              <a:rPr lang="en-US" sz="7200" dirty="0" err="1" smtClean="0">
                <a:solidFill>
                  <a:schemeClr val="accent1"/>
                </a:solidFill>
              </a:rPr>
              <a:t>referenciranja</a:t>
            </a:r>
            <a:r>
              <a:rPr lang="en-US" sz="7200" dirty="0" smtClean="0">
                <a:solidFill>
                  <a:schemeClr val="accent1"/>
                </a:solidFill>
              </a:rPr>
              <a:t> </a:t>
            </a:r>
            <a:r>
              <a:rPr lang="en-US" sz="7200" dirty="0" err="1" smtClean="0">
                <a:solidFill>
                  <a:schemeClr val="accent1"/>
                </a:solidFill>
              </a:rPr>
              <a:t>sa</a:t>
            </a:r>
            <a:r>
              <a:rPr lang="en-US" sz="7200" dirty="0" smtClean="0">
                <a:solidFill>
                  <a:schemeClr val="accent1"/>
                </a:solidFill>
              </a:rPr>
              <a:t> </a:t>
            </a:r>
            <a:r>
              <a:rPr lang="en-US" sz="7200" dirty="0" err="1" smtClean="0">
                <a:solidFill>
                  <a:schemeClr val="accent1"/>
                </a:solidFill>
              </a:rPr>
              <a:t>zajedničkim</a:t>
            </a:r>
            <a:r>
              <a:rPr lang="en-US" sz="7200" dirty="0" smtClean="0">
                <a:solidFill>
                  <a:schemeClr val="accent1"/>
                </a:solidFill>
              </a:rPr>
              <a:t> </a:t>
            </a:r>
            <a:r>
              <a:rPr lang="en-US" sz="7200" dirty="0" err="1" smtClean="0">
                <a:solidFill>
                  <a:schemeClr val="accent1"/>
                </a:solidFill>
              </a:rPr>
              <a:t>nazivnikom</a:t>
            </a:r>
            <a:r>
              <a:rPr lang="en-US" sz="7200" dirty="0" smtClean="0">
                <a:solidFill>
                  <a:schemeClr val="accent1"/>
                </a:solidFill>
              </a:rPr>
              <a:t> se </a:t>
            </a:r>
            <a:r>
              <a:rPr lang="en-US" sz="7200" dirty="0" err="1" smtClean="0">
                <a:solidFill>
                  <a:schemeClr val="accent1"/>
                </a:solidFill>
              </a:rPr>
              <a:t>determinira</a:t>
            </a:r>
            <a:r>
              <a:rPr lang="en-US" sz="7200" dirty="0" smtClean="0">
                <a:solidFill>
                  <a:schemeClr val="accent1"/>
                </a:solidFill>
              </a:rPr>
              <a:t> </a:t>
            </a:r>
            <a:r>
              <a:rPr lang="en-US" sz="7200" dirty="0" err="1" smtClean="0">
                <a:solidFill>
                  <a:schemeClr val="accent1"/>
                </a:solidFill>
              </a:rPr>
              <a:t>na</a:t>
            </a:r>
            <a:r>
              <a:rPr lang="en-US" sz="7200" dirty="0" smtClean="0">
                <a:solidFill>
                  <a:schemeClr val="accent1"/>
                </a:solidFill>
              </a:rPr>
              <a:t> </a:t>
            </a:r>
            <a:r>
              <a:rPr lang="en-US" sz="7200" dirty="0" err="1" smtClean="0">
                <a:solidFill>
                  <a:schemeClr val="accent1"/>
                </a:solidFill>
              </a:rPr>
              <a:t>slijedeći</a:t>
            </a:r>
            <a:r>
              <a:rPr lang="en-US" sz="7200" dirty="0" smtClean="0">
                <a:solidFill>
                  <a:schemeClr val="accent1"/>
                </a:solidFill>
              </a:rPr>
              <a:t> </a:t>
            </a:r>
            <a:r>
              <a:rPr lang="en-US" sz="7200" dirty="0" err="1" smtClean="0">
                <a:solidFill>
                  <a:schemeClr val="accent1"/>
                </a:solidFill>
              </a:rPr>
              <a:t>način</a:t>
            </a:r>
            <a:r>
              <a:rPr lang="en-US" sz="7200" dirty="0" smtClean="0">
                <a:solidFill>
                  <a:schemeClr val="accent1"/>
                </a:solidFill>
              </a:rPr>
              <a:t>:</a:t>
            </a:r>
            <a:endParaRPr lang="hr-HR" sz="7200" dirty="0" smtClean="0">
              <a:solidFill>
                <a:schemeClr val="accent1"/>
              </a:solidFill>
            </a:endParaRPr>
          </a:p>
          <a:p>
            <a:endParaRPr lang="hr-HR" sz="5100" dirty="0" smtClean="0">
              <a:solidFill>
                <a:schemeClr val="tx2"/>
              </a:solidFill>
            </a:endParaRPr>
          </a:p>
          <a:p>
            <a:pPr marL="0" indent="0">
              <a:buNone/>
            </a:pPr>
            <a:r>
              <a:rPr lang="en-US" sz="8000" b="1" dirty="0" smtClean="0">
                <a:solidFill>
                  <a:srgbClr val="00B050"/>
                </a:solidFill>
              </a:rPr>
              <a:t>“low vulnerability communities”</a:t>
            </a:r>
          </a:p>
          <a:p>
            <a:pPr marL="0" indent="0">
              <a:buNone/>
            </a:pPr>
            <a:r>
              <a:rPr lang="en-US" sz="8000" b="1" dirty="0" smtClean="0">
                <a:solidFill>
                  <a:srgbClr val="00B050"/>
                </a:solidFill>
              </a:rPr>
              <a:t>“</a:t>
            </a:r>
            <a:r>
              <a:rPr lang="en-US" sz="8000" b="1" dirty="0" err="1" smtClean="0">
                <a:solidFill>
                  <a:srgbClr val="00B050"/>
                </a:solidFill>
              </a:rPr>
              <a:t>nisko</a:t>
            </a:r>
            <a:r>
              <a:rPr lang="en-US" sz="8000" b="1" dirty="0" smtClean="0">
                <a:solidFill>
                  <a:srgbClr val="00B050"/>
                </a:solidFill>
              </a:rPr>
              <a:t> </a:t>
            </a:r>
            <a:r>
              <a:rPr lang="en-US" sz="8000" b="1" dirty="0" err="1" smtClean="0">
                <a:solidFill>
                  <a:srgbClr val="00B050"/>
                </a:solidFill>
              </a:rPr>
              <a:t>ranjive</a:t>
            </a:r>
            <a:r>
              <a:rPr lang="en-US" sz="8000" b="1" dirty="0" smtClean="0">
                <a:solidFill>
                  <a:srgbClr val="00B050"/>
                </a:solidFill>
              </a:rPr>
              <a:t> </a:t>
            </a:r>
            <a:r>
              <a:rPr lang="en-US" sz="8000" b="1" dirty="0" err="1" smtClean="0">
                <a:solidFill>
                  <a:srgbClr val="00B050"/>
                </a:solidFill>
              </a:rPr>
              <a:t>zajednice</a:t>
            </a:r>
            <a:r>
              <a:rPr lang="en-US" sz="8000" b="1" dirty="0" smtClean="0">
                <a:solidFill>
                  <a:srgbClr val="00B050"/>
                </a:solidFill>
              </a:rPr>
              <a:t>”</a:t>
            </a:r>
            <a:endParaRPr lang="hr-HR" sz="8000" b="1" dirty="0" smtClean="0">
              <a:solidFill>
                <a:srgbClr val="00B050"/>
              </a:solidFill>
            </a:endParaRPr>
          </a:p>
          <a:p>
            <a:pPr marL="0" indent="0">
              <a:buNone/>
            </a:pPr>
            <a:r>
              <a:rPr lang="en-US" sz="8000" b="1" dirty="0" smtClean="0">
                <a:solidFill>
                  <a:srgbClr val="92D050"/>
                </a:solidFill>
              </a:rPr>
              <a:t>“medium-low vulnerability communities”</a:t>
            </a:r>
          </a:p>
          <a:p>
            <a:pPr marL="0" indent="0">
              <a:buNone/>
            </a:pPr>
            <a:r>
              <a:rPr lang="en-US" sz="8000" b="1" dirty="0" smtClean="0">
                <a:solidFill>
                  <a:srgbClr val="92D050"/>
                </a:solidFill>
              </a:rPr>
              <a:t>“</a:t>
            </a:r>
            <a:r>
              <a:rPr lang="hr-HR" sz="8000" b="1" dirty="0" smtClean="0">
                <a:solidFill>
                  <a:srgbClr val="92D050"/>
                </a:solidFill>
              </a:rPr>
              <a:t>srednje nisko ranjive zajednice</a:t>
            </a:r>
            <a:r>
              <a:rPr lang="en-US" sz="8000" b="1" dirty="0" smtClean="0">
                <a:solidFill>
                  <a:srgbClr val="92D050"/>
                </a:solidFill>
              </a:rPr>
              <a:t>”</a:t>
            </a:r>
            <a:endParaRPr lang="hr-HR" sz="8000" b="1" dirty="0" smtClean="0">
              <a:solidFill>
                <a:srgbClr val="92D050"/>
              </a:solidFill>
            </a:endParaRPr>
          </a:p>
          <a:p>
            <a:pPr marL="0" indent="0">
              <a:buNone/>
            </a:pPr>
            <a:r>
              <a:rPr lang="en-US" sz="8000" b="1" dirty="0" smtClean="0">
                <a:solidFill>
                  <a:srgbClr val="FFFF00"/>
                </a:solidFill>
              </a:rPr>
              <a:t>“medium vulnerability communities”</a:t>
            </a:r>
          </a:p>
          <a:p>
            <a:pPr marL="0" indent="0">
              <a:buNone/>
            </a:pPr>
            <a:r>
              <a:rPr lang="en-US" sz="8000" b="1" dirty="0" smtClean="0">
                <a:solidFill>
                  <a:srgbClr val="FFFF00"/>
                </a:solidFill>
              </a:rPr>
              <a:t>“</a:t>
            </a:r>
            <a:r>
              <a:rPr lang="en-US" sz="8000" b="1" dirty="0" err="1" smtClean="0">
                <a:solidFill>
                  <a:srgbClr val="FFFF00"/>
                </a:solidFill>
              </a:rPr>
              <a:t>srednje</a:t>
            </a:r>
            <a:r>
              <a:rPr lang="en-US" sz="8000" b="1" dirty="0" smtClean="0">
                <a:solidFill>
                  <a:srgbClr val="FFFF00"/>
                </a:solidFill>
              </a:rPr>
              <a:t> </a:t>
            </a:r>
            <a:r>
              <a:rPr lang="en-US" sz="8000" b="1" dirty="0" err="1" smtClean="0">
                <a:solidFill>
                  <a:srgbClr val="FFFF00"/>
                </a:solidFill>
              </a:rPr>
              <a:t>ranjive</a:t>
            </a:r>
            <a:r>
              <a:rPr lang="en-US" sz="8000" b="1" dirty="0" smtClean="0">
                <a:solidFill>
                  <a:srgbClr val="FFFF00"/>
                </a:solidFill>
              </a:rPr>
              <a:t> </a:t>
            </a:r>
            <a:r>
              <a:rPr lang="en-US" sz="8000" b="1" dirty="0" err="1" smtClean="0">
                <a:solidFill>
                  <a:srgbClr val="FFFF00"/>
                </a:solidFill>
              </a:rPr>
              <a:t>zajednice</a:t>
            </a:r>
            <a:r>
              <a:rPr lang="en-US" sz="8000" b="1" dirty="0" smtClean="0">
                <a:solidFill>
                  <a:srgbClr val="FFFF00"/>
                </a:solidFill>
              </a:rPr>
              <a:t>”</a:t>
            </a:r>
            <a:endParaRPr lang="hr-HR" sz="8000" b="1" dirty="0" smtClean="0">
              <a:solidFill>
                <a:srgbClr val="FFFF00"/>
              </a:solidFill>
            </a:endParaRPr>
          </a:p>
          <a:p>
            <a:pPr marL="0" indent="0">
              <a:buNone/>
            </a:pPr>
            <a:r>
              <a:rPr lang="en-US" sz="8000" b="1" dirty="0" smtClean="0">
                <a:solidFill>
                  <a:srgbClr val="FFC000"/>
                </a:solidFill>
              </a:rPr>
              <a:t>“medium-high vulnerability communities”</a:t>
            </a:r>
          </a:p>
          <a:p>
            <a:pPr marL="0" indent="0">
              <a:buNone/>
            </a:pPr>
            <a:r>
              <a:rPr lang="en-US" sz="8000" b="1" dirty="0" smtClean="0">
                <a:solidFill>
                  <a:srgbClr val="FFC000"/>
                </a:solidFill>
              </a:rPr>
              <a:t>“</a:t>
            </a:r>
            <a:r>
              <a:rPr lang="en-US" sz="8000" b="1" dirty="0" err="1" smtClean="0">
                <a:solidFill>
                  <a:srgbClr val="FFC000"/>
                </a:solidFill>
              </a:rPr>
              <a:t>srednje</a:t>
            </a:r>
            <a:r>
              <a:rPr lang="en-US" sz="8000" b="1" dirty="0" smtClean="0">
                <a:solidFill>
                  <a:srgbClr val="FFC000"/>
                </a:solidFill>
              </a:rPr>
              <a:t> </a:t>
            </a:r>
            <a:r>
              <a:rPr lang="en-US" sz="8000" b="1" dirty="0" err="1" smtClean="0">
                <a:solidFill>
                  <a:srgbClr val="FFC000"/>
                </a:solidFill>
              </a:rPr>
              <a:t>visoko</a:t>
            </a:r>
            <a:r>
              <a:rPr lang="en-US" sz="8000" b="1" dirty="0" smtClean="0">
                <a:solidFill>
                  <a:srgbClr val="FFC000"/>
                </a:solidFill>
              </a:rPr>
              <a:t> </a:t>
            </a:r>
            <a:r>
              <a:rPr lang="en-US" sz="8000" b="1" dirty="0" err="1" smtClean="0">
                <a:solidFill>
                  <a:srgbClr val="FFC000"/>
                </a:solidFill>
              </a:rPr>
              <a:t>ranjive</a:t>
            </a:r>
            <a:r>
              <a:rPr lang="en-US" sz="8000" b="1" dirty="0" smtClean="0">
                <a:solidFill>
                  <a:srgbClr val="FFC000"/>
                </a:solidFill>
              </a:rPr>
              <a:t> </a:t>
            </a:r>
            <a:r>
              <a:rPr lang="en-US" sz="8000" b="1" dirty="0" err="1" smtClean="0">
                <a:solidFill>
                  <a:srgbClr val="FFC000"/>
                </a:solidFill>
              </a:rPr>
              <a:t>zajednice</a:t>
            </a:r>
            <a:r>
              <a:rPr lang="en-US" sz="8000" b="1" dirty="0" smtClean="0">
                <a:solidFill>
                  <a:srgbClr val="FFC000"/>
                </a:solidFill>
              </a:rPr>
              <a:t>”</a:t>
            </a:r>
            <a:endParaRPr lang="hr-HR" sz="8000" b="1" dirty="0" smtClean="0">
              <a:solidFill>
                <a:srgbClr val="FFC000"/>
              </a:solidFill>
            </a:endParaRPr>
          </a:p>
          <a:p>
            <a:pPr marL="0" indent="0">
              <a:buNone/>
            </a:pPr>
            <a:r>
              <a:rPr lang="en-US" sz="8000" b="1" dirty="0" smtClean="0">
                <a:solidFill>
                  <a:srgbClr val="FF0000"/>
                </a:solidFill>
              </a:rPr>
              <a:t>“high vulnerability communities”</a:t>
            </a:r>
            <a:endParaRPr lang="hr-HR" sz="8000" b="1" dirty="0" smtClean="0">
              <a:solidFill>
                <a:srgbClr val="FF0000"/>
              </a:solidFill>
            </a:endParaRPr>
          </a:p>
          <a:p>
            <a:pPr marL="0" indent="0">
              <a:buNone/>
            </a:pPr>
            <a:r>
              <a:rPr lang="en-US" sz="8000" b="1" dirty="0" smtClean="0">
                <a:solidFill>
                  <a:srgbClr val="FF0000"/>
                </a:solidFill>
              </a:rPr>
              <a:t>“</a:t>
            </a:r>
            <a:r>
              <a:rPr lang="en-US" sz="8000" b="1" dirty="0" err="1" smtClean="0">
                <a:solidFill>
                  <a:srgbClr val="FF0000"/>
                </a:solidFill>
              </a:rPr>
              <a:t>visoko</a:t>
            </a:r>
            <a:r>
              <a:rPr lang="en-US" sz="8000" b="1" dirty="0" smtClean="0">
                <a:solidFill>
                  <a:srgbClr val="FF0000"/>
                </a:solidFill>
              </a:rPr>
              <a:t> </a:t>
            </a:r>
            <a:r>
              <a:rPr lang="en-US" sz="8000" b="1" dirty="0" err="1" smtClean="0">
                <a:solidFill>
                  <a:srgbClr val="FF0000"/>
                </a:solidFill>
              </a:rPr>
              <a:t>ranjive</a:t>
            </a:r>
            <a:r>
              <a:rPr lang="en-US" sz="8000" b="1" dirty="0" smtClean="0">
                <a:solidFill>
                  <a:srgbClr val="FF0000"/>
                </a:solidFill>
              </a:rPr>
              <a:t> </a:t>
            </a:r>
            <a:r>
              <a:rPr lang="en-US" sz="8000" b="1" dirty="0" err="1" smtClean="0">
                <a:solidFill>
                  <a:srgbClr val="FF0000"/>
                </a:solidFill>
              </a:rPr>
              <a:t>zajednice</a:t>
            </a:r>
            <a:r>
              <a:rPr lang="en-US" sz="8000" b="1" dirty="0" smtClean="0">
                <a:solidFill>
                  <a:srgbClr val="FF0000"/>
                </a:solidFill>
              </a:rPr>
              <a:t>”</a:t>
            </a:r>
            <a:endParaRPr lang="en-US" sz="5100" b="1" dirty="0" smtClean="0">
              <a:solidFill>
                <a:schemeClr val="tx2"/>
              </a:solidFill>
            </a:endParaRPr>
          </a:p>
          <a:p>
            <a:pPr marL="0" indent="0">
              <a:buNone/>
            </a:pPr>
            <a:endParaRPr lang="en-US" sz="5100" dirty="0" smtClean="0">
              <a:solidFill>
                <a:schemeClr val="tx2"/>
              </a:solidFill>
            </a:endParaRPr>
          </a:p>
          <a:p>
            <a:pPr marL="0" indent="0">
              <a:buNone/>
            </a:pPr>
            <a:endParaRPr lang="en-US" sz="5100" dirty="0" smtClean="0">
              <a:solidFill>
                <a:schemeClr val="tx2"/>
              </a:solidFill>
            </a:endParaRPr>
          </a:p>
          <a:p>
            <a:pPr marL="0" lvl="0" indent="0">
              <a:lnSpc>
                <a:spcPct val="100000"/>
              </a:lnSpc>
              <a:spcBef>
                <a:spcPts val="0"/>
              </a:spcBef>
              <a:buNone/>
            </a:pPr>
            <a:r>
              <a:rPr lang="en-US" sz="7200" dirty="0" err="1" smtClean="0">
                <a:solidFill>
                  <a:schemeClr val="accent1"/>
                </a:solidFill>
              </a:rPr>
              <a:t>Indikatori</a:t>
            </a:r>
            <a:r>
              <a:rPr lang="en-US" sz="7200" dirty="0" smtClean="0">
                <a:solidFill>
                  <a:schemeClr val="accent1"/>
                </a:solidFill>
              </a:rPr>
              <a:t> </a:t>
            </a:r>
            <a:r>
              <a:rPr lang="en-US" sz="7200" dirty="0" err="1" smtClean="0">
                <a:solidFill>
                  <a:schemeClr val="accent1"/>
                </a:solidFill>
              </a:rPr>
              <a:t>ranjivosti</a:t>
            </a:r>
            <a:r>
              <a:rPr lang="en-US" sz="7200" dirty="0" smtClean="0">
                <a:solidFill>
                  <a:schemeClr val="accent1"/>
                </a:solidFill>
              </a:rPr>
              <a:t> </a:t>
            </a:r>
            <a:r>
              <a:rPr lang="en-US" sz="7200" dirty="0" err="1" smtClean="0">
                <a:solidFill>
                  <a:schemeClr val="accent1"/>
                </a:solidFill>
              </a:rPr>
              <a:t>označeni</a:t>
            </a:r>
            <a:r>
              <a:rPr lang="en-US" sz="7200" dirty="0" smtClean="0">
                <a:solidFill>
                  <a:schemeClr val="accent1"/>
                </a:solidFill>
              </a:rPr>
              <a:t> </a:t>
            </a:r>
            <a:r>
              <a:rPr lang="en-US" sz="7200" dirty="0" err="1" smtClean="0">
                <a:solidFill>
                  <a:schemeClr val="accent1"/>
                </a:solidFill>
              </a:rPr>
              <a:t>crvenom</a:t>
            </a:r>
            <a:r>
              <a:rPr lang="en-US" sz="7200" dirty="0" smtClean="0">
                <a:solidFill>
                  <a:schemeClr val="accent1"/>
                </a:solidFill>
              </a:rPr>
              <a:t> </a:t>
            </a:r>
            <a:r>
              <a:rPr lang="en-US" sz="7200" dirty="0" err="1" smtClean="0">
                <a:solidFill>
                  <a:schemeClr val="accent1"/>
                </a:solidFill>
              </a:rPr>
              <a:t>bojom</a:t>
            </a:r>
            <a:r>
              <a:rPr lang="en-US" sz="7200" dirty="0" smtClean="0">
                <a:solidFill>
                  <a:schemeClr val="accent1"/>
                </a:solidFill>
              </a:rPr>
              <a:t> (0 do +6).</a:t>
            </a:r>
          </a:p>
          <a:p>
            <a:pPr marL="0" lvl="0" indent="0">
              <a:lnSpc>
                <a:spcPct val="100000"/>
              </a:lnSpc>
              <a:spcBef>
                <a:spcPts val="0"/>
              </a:spcBef>
              <a:buNone/>
            </a:pPr>
            <a:r>
              <a:rPr lang="en-US" sz="7200" dirty="0" err="1" smtClean="0">
                <a:solidFill>
                  <a:schemeClr val="accent1"/>
                </a:solidFill>
              </a:rPr>
              <a:t>Indikatori</a:t>
            </a:r>
            <a:r>
              <a:rPr lang="en-US" sz="7200" dirty="0" smtClean="0">
                <a:solidFill>
                  <a:schemeClr val="accent1"/>
                </a:solidFill>
              </a:rPr>
              <a:t> </a:t>
            </a:r>
            <a:r>
              <a:rPr lang="en-US" sz="7200" dirty="0" err="1" smtClean="0">
                <a:solidFill>
                  <a:schemeClr val="accent1"/>
                </a:solidFill>
              </a:rPr>
              <a:t>ranjivosti</a:t>
            </a:r>
            <a:r>
              <a:rPr lang="en-US" sz="7200" dirty="0" smtClean="0">
                <a:solidFill>
                  <a:schemeClr val="accent1"/>
                </a:solidFill>
              </a:rPr>
              <a:t> </a:t>
            </a:r>
            <a:r>
              <a:rPr lang="en-US" sz="7200" dirty="0" err="1" smtClean="0">
                <a:solidFill>
                  <a:schemeClr val="accent1"/>
                </a:solidFill>
              </a:rPr>
              <a:t>označeni</a:t>
            </a:r>
            <a:r>
              <a:rPr lang="en-US" sz="7200" dirty="0" smtClean="0">
                <a:solidFill>
                  <a:schemeClr val="accent1"/>
                </a:solidFill>
              </a:rPr>
              <a:t> </a:t>
            </a:r>
            <a:r>
              <a:rPr lang="en-US" sz="7200" dirty="0" err="1" smtClean="0">
                <a:solidFill>
                  <a:schemeClr val="accent1"/>
                </a:solidFill>
              </a:rPr>
              <a:t>zelenom</a:t>
            </a:r>
            <a:r>
              <a:rPr lang="en-US" sz="7200" dirty="0" smtClean="0">
                <a:solidFill>
                  <a:schemeClr val="accent1"/>
                </a:solidFill>
              </a:rPr>
              <a:t> </a:t>
            </a:r>
            <a:r>
              <a:rPr lang="en-US" sz="7200" dirty="0" err="1" smtClean="0">
                <a:solidFill>
                  <a:schemeClr val="accent1"/>
                </a:solidFill>
              </a:rPr>
              <a:t>bojom</a:t>
            </a:r>
            <a:r>
              <a:rPr lang="en-US" sz="7200" dirty="0" smtClean="0">
                <a:solidFill>
                  <a:schemeClr val="accent1"/>
                </a:solidFill>
              </a:rPr>
              <a:t> (0 do -6). </a:t>
            </a:r>
            <a:endParaRPr lang="hr-HR" sz="7200" dirty="0" smtClean="0">
              <a:solidFill>
                <a:schemeClr val="accent1"/>
              </a:solidFill>
            </a:endParaRPr>
          </a:p>
          <a:p>
            <a:endParaRPr lang="en-US" dirty="0"/>
          </a:p>
        </p:txBody>
      </p:sp>
      <p:pic>
        <p:nvPicPr>
          <p:cNvPr id="4" name="Picture 3"/>
          <p:cNvPicPr>
            <a:picLocks noChangeAspect="1"/>
          </p:cNvPicPr>
          <p:nvPr/>
        </p:nvPicPr>
        <p:blipFill>
          <a:blip r:embed="rId2"/>
          <a:stretch>
            <a:fillRect/>
          </a:stretch>
        </p:blipFill>
        <p:spPr>
          <a:xfrm>
            <a:off x="6357938" y="2686050"/>
            <a:ext cx="4995862" cy="2717007"/>
          </a:xfrm>
          <a:prstGeom prst="rect">
            <a:avLst/>
          </a:prstGeom>
        </p:spPr>
      </p:pic>
      <p:pic>
        <p:nvPicPr>
          <p:cNvPr id="5" name="Picture 4"/>
          <p:cNvPicPr>
            <a:picLocks noChangeAspect="1"/>
          </p:cNvPicPr>
          <p:nvPr/>
        </p:nvPicPr>
        <p:blipFill>
          <a:blip r:embed="rId3"/>
          <a:stretch>
            <a:fillRect/>
          </a:stretch>
        </p:blipFill>
        <p:spPr>
          <a:xfrm>
            <a:off x="11015663" y="15021"/>
            <a:ext cx="1176336" cy="2170196"/>
          </a:xfrm>
          <a:prstGeom prst="rect">
            <a:avLst/>
          </a:prstGeom>
        </p:spPr>
      </p:pic>
    </p:spTree>
    <p:extLst>
      <p:ext uri="{BB962C8B-B14F-4D97-AF65-F5344CB8AC3E}">
        <p14:creationId xmlns:p14="http://schemas.microsoft.com/office/powerpoint/2010/main" val="17407580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90356" y="365125"/>
            <a:ext cx="1076344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r-HR" b="1" dirty="0" smtClean="0">
                <a:solidFill>
                  <a:schemeClr val="accent1"/>
                </a:solidFill>
              </a:rPr>
              <a:t>OBJAŠNJENJE/PRIMJER</a:t>
            </a:r>
            <a:endParaRPr lang="hr-HR" b="1" dirty="0">
              <a:solidFill>
                <a:schemeClr val="accent1"/>
              </a:solidFill>
            </a:endParaRPr>
          </a:p>
        </p:txBody>
      </p:sp>
      <p:sp>
        <p:nvSpPr>
          <p:cNvPr id="3" name="Content Placeholder 2"/>
          <p:cNvSpPr txBox="1">
            <a:spLocks/>
          </p:cNvSpPr>
          <p:nvPr/>
        </p:nvSpPr>
        <p:spPr>
          <a:xfrm>
            <a:off x="838200" y="1252025"/>
            <a:ext cx="10515600" cy="47900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653783149"/>
              </p:ext>
            </p:extLst>
          </p:nvPr>
        </p:nvGraphicFramePr>
        <p:xfrm>
          <a:off x="252219" y="1200786"/>
          <a:ext cx="10763444" cy="4907280"/>
        </p:xfrm>
        <a:graphic>
          <a:graphicData uri="http://schemas.openxmlformats.org/drawingml/2006/table">
            <a:tbl>
              <a:tblPr firstRow="1" firstCol="1" bandRow="1"/>
              <a:tblGrid>
                <a:gridCol w="407367"/>
                <a:gridCol w="814734"/>
                <a:gridCol w="814734"/>
                <a:gridCol w="814734"/>
                <a:gridCol w="814734"/>
                <a:gridCol w="961121"/>
                <a:gridCol w="924755"/>
                <a:gridCol w="371144"/>
                <a:gridCol w="582969"/>
                <a:gridCol w="237267"/>
                <a:gridCol w="814734"/>
                <a:gridCol w="1003013"/>
                <a:gridCol w="772331"/>
                <a:gridCol w="407367"/>
                <a:gridCol w="110716"/>
                <a:gridCol w="352803"/>
                <a:gridCol w="558921"/>
              </a:tblGrid>
              <a:tr h="219087">
                <a:tc gridSpan="16">
                  <a:txBody>
                    <a:bodyPr/>
                    <a:lstStyle/>
                    <a:p>
                      <a:pPr algn="ctr">
                        <a:lnSpc>
                          <a:spcPct val="115000"/>
                        </a:lnSpc>
                        <a:spcAft>
                          <a:spcPts val="0"/>
                        </a:spcAft>
                      </a:pPr>
                      <a:r>
                        <a:rPr lang="hr-HR" sz="2400" b="1" dirty="0" smtClean="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CSVP usporedna tablica Ličko-senjska županija</a:t>
                      </a:r>
                      <a:endParaRPr lang="en-US" sz="2400"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nSpc>
                          <a:spcPct val="115000"/>
                        </a:lnSpc>
                        <a:spcAft>
                          <a:spcPts val="0"/>
                        </a:spcAft>
                      </a:pPr>
                      <a:r>
                        <a:rPr lang="hr-HR" sz="5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5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661">
                <a:tc gridSpan="4">
                  <a:txBody>
                    <a:bodyPr/>
                    <a:lstStyle/>
                    <a:p>
                      <a:pPr algn="ctr">
                        <a:lnSpc>
                          <a:spcPct val="115000"/>
                        </a:lnSpc>
                        <a:spcAft>
                          <a:spcPts val="0"/>
                        </a:spcAft>
                      </a:pPr>
                      <a:r>
                        <a:rPr lang="hr-HR"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CSV profile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hr-HR"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A(v)</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hr-HR"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G(v)</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E(v)</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gridSpan="2">
                  <a:txBody>
                    <a:bodyPr/>
                    <a:lstStyle/>
                    <a:p>
                      <a:pPr algn="ctr">
                        <a:lnSpc>
                          <a:spcPct val="115000"/>
                        </a:lnSpc>
                        <a:spcAft>
                          <a:spcPts val="0"/>
                        </a:spcAft>
                      </a:pPr>
                      <a:r>
                        <a:rPr lang="hr-HR"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M(v)</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gridSpan="2">
                  <a:txBody>
                    <a:bodyPr/>
                    <a:lstStyle/>
                    <a:p>
                      <a:pPr algn="ctr">
                        <a:lnSpc>
                          <a:spcPct val="115000"/>
                        </a:lnSpc>
                        <a:spcAft>
                          <a:spcPts val="0"/>
                        </a:spcAft>
                      </a:pPr>
                      <a:r>
                        <a:rPr lang="hr-HR"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I(v)</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D(v)</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gridSpan="4">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RESULT</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CSVP</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r>
              <a:tr h="167615">
                <a:tc gridSpan="17">
                  <a:txBody>
                    <a:bodyPr/>
                    <a:lstStyle/>
                    <a:p>
                      <a:pPr algn="ctr">
                        <a:lnSpc>
                          <a:spcPct val="115000"/>
                        </a:lnSpc>
                        <a:spcAft>
                          <a:spcPts val="0"/>
                        </a:spcAft>
                      </a:pPr>
                      <a:r>
                        <a:rPr lang="hr-HR"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7266">
                <a:tc gridSpan="4">
                  <a:txBody>
                    <a:bodyPr/>
                    <a:lstStyle/>
                    <a:p>
                      <a:pPr algn="ctr">
                        <a:lnSpc>
                          <a:spcPct val="115000"/>
                        </a:lnSpc>
                        <a:spcAft>
                          <a:spcPts val="0"/>
                        </a:spcAft>
                      </a:pPr>
                      <a:r>
                        <a:rPr lang="hr-HR"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Lika-Senj</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hr-HR"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43.96%</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50.23%</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57.67%</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hr-HR"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14.76%</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29.34%</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20.65%</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REFERENCE</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6240">
                <a:tc gridSpan="4">
                  <a:txBody>
                    <a:bodyPr/>
                    <a:lstStyle/>
                    <a:p>
                      <a:pPr>
                        <a:lnSpc>
                          <a:spcPct val="115000"/>
                        </a:lnSpc>
                        <a:spcAft>
                          <a:spcPts val="0"/>
                        </a:spcAft>
                      </a:pPr>
                      <a:r>
                        <a:rPr lang="hr-HR"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endParaRPr lang="en-US" sz="1600"/>
                    </a:p>
                  </a:txBody>
                  <a:tcPr marL="29164" marR="2916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600"/>
                    </a:p>
                  </a:txBody>
                  <a:tcPr marL="29164" marR="2916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600" dirty="0"/>
                    </a:p>
                  </a:txBody>
                  <a:tcPr marL="29164" marR="2916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endParaRPr lang="en-US" sz="1600"/>
                    </a:p>
                  </a:txBody>
                  <a:tcPr marL="29164" marR="2916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endParaRPr lang="en-US" sz="1600"/>
                    </a:p>
                  </a:txBody>
                  <a:tcPr marL="29164" marR="2916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endParaRPr lang="en-US" sz="1600"/>
                    </a:p>
                  </a:txBody>
                  <a:tcPr marL="29164" marR="2916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600"/>
                    </a:p>
                  </a:txBody>
                  <a:tcPr marL="29164" marR="2916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nSpc>
                          <a:spcPct val="107000"/>
                        </a:lnSpc>
                      </a:pPr>
                      <a:endParaRPr lang="en-US" sz="1600">
                        <a:effectLst/>
                        <a:latin typeface="Calibri" panose="020F0502020204030204" pitchFamily="34" charset="0"/>
                      </a:endParaRPr>
                    </a:p>
                  </a:txBody>
                  <a:tcPr marL="29164" marR="2916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nSpc>
                          <a:spcPct val="115000"/>
                        </a:lnSpc>
                        <a:spcAft>
                          <a:spcPts val="0"/>
                        </a:spcAft>
                      </a:pPr>
                      <a:r>
                        <a:rPr lang="hr-HR"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520">
                <a:tc gridSpan="4">
                  <a:txBody>
                    <a:bodyPr/>
                    <a:lstStyle/>
                    <a:p>
                      <a:pP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Lovinac</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hr-HR" sz="16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50.55%</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48.16%</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61.47%</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hr-HR" sz="16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16.48%</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lnSpc>
                          <a:spcPct val="115000"/>
                        </a:lnSpc>
                        <a:spcAft>
                          <a:spcPts val="0"/>
                        </a:spcAft>
                      </a:pPr>
                      <a:r>
                        <a:rPr lang="hr-HR" sz="16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23.04%</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ct val="115000"/>
                        </a:lnSpc>
                        <a:spcAft>
                          <a:spcPts val="0"/>
                        </a:spcAft>
                      </a:pPr>
                      <a:r>
                        <a:rPr lang="hr-HR" sz="16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18.67%</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gridSpan="3">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71520">
                <a:tc gridSpan="4">
                  <a:txBody>
                    <a:bodyPr/>
                    <a:lstStyle/>
                    <a:p>
                      <a:pPr>
                        <a:lnSpc>
                          <a:spcPct val="115000"/>
                        </a:lnSpc>
                        <a:spcAft>
                          <a:spcPts val="0"/>
                        </a:spcAft>
                      </a:pPr>
                      <a:r>
                        <a:rPr lang="hr-HR"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Brinje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hr-HR" sz="1600"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40.69%</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50.58%</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67.69%</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hr-HR" sz="16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6.54%</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lnSpc>
                          <a:spcPct val="115000"/>
                        </a:lnSpc>
                        <a:spcAft>
                          <a:spcPts val="0"/>
                        </a:spcAft>
                      </a:pPr>
                      <a:r>
                        <a:rPr lang="hr-HR" sz="16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35.04%</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ct val="115000"/>
                        </a:lnSpc>
                        <a:spcAft>
                          <a:spcPts val="0"/>
                        </a:spcAft>
                      </a:pPr>
                      <a:r>
                        <a:rPr lang="hr-HR" sz="16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25.49%</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gridSpan="3">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M-H</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47392">
                <a:tc gridSpan="4">
                  <a:txBody>
                    <a:bodyPr/>
                    <a:lstStyle/>
                    <a:p>
                      <a:pPr>
                        <a:lnSpc>
                          <a:spcPct val="115000"/>
                        </a:lnSpc>
                        <a:spcAft>
                          <a:spcPts val="0"/>
                        </a:spcAft>
                      </a:pPr>
                      <a:r>
                        <a:rPr lang="hr-HR"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Donji Lapac</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hr-HR" sz="16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38.76%</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49.69%</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57.31%</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hr-HR" sz="16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80.97%</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lnSpc>
                          <a:spcPct val="115000"/>
                        </a:lnSpc>
                        <a:spcAft>
                          <a:spcPts val="0"/>
                        </a:spcAft>
                      </a:pPr>
                      <a:r>
                        <a:rPr lang="hr-HR" sz="16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18.22%</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ct val="115000"/>
                        </a:lnSpc>
                        <a:spcAft>
                          <a:spcPts val="0"/>
                        </a:spcAft>
                      </a:pPr>
                      <a:r>
                        <a:rPr lang="hr-HR" sz="16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18.84%</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gridSpan="3">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271520">
                <a:tc gridSpan="4">
                  <a:txBody>
                    <a:bodyPr/>
                    <a:lstStyle/>
                    <a:p>
                      <a:pP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Gospić</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hr-HR" sz="16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37.23</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50.33%</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56.43%</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hr-HR" sz="1600"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6.02%</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lnSpc>
                          <a:spcPct val="115000"/>
                        </a:lnSpc>
                        <a:spcAft>
                          <a:spcPts val="0"/>
                        </a:spcAft>
                      </a:pPr>
                      <a:r>
                        <a:rPr lang="hr-HR" sz="16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30.83%</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ct val="115000"/>
                        </a:lnSpc>
                        <a:spcAft>
                          <a:spcPts val="0"/>
                        </a:spcAft>
                      </a:pPr>
                      <a:r>
                        <a:rPr lang="hr-HR" sz="16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20.21%</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gridSpan="3">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M-L</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71520">
                <a:tc gridSpan="4">
                  <a:txBody>
                    <a:bodyPr/>
                    <a:lstStyle/>
                    <a:p>
                      <a:pP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Karlobag</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hr-HR" sz="16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40.13%</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50.49%</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54.42%</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hr-HR" sz="1600"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4.14%</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lnSpc>
                          <a:spcPct val="115000"/>
                        </a:lnSpc>
                        <a:spcAft>
                          <a:spcPts val="0"/>
                        </a:spcAft>
                      </a:pPr>
                      <a:r>
                        <a:rPr lang="hr-HR" sz="16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24.54%</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ct val="115000"/>
                        </a:lnSpc>
                        <a:spcAft>
                          <a:spcPts val="0"/>
                        </a:spcAft>
                      </a:pPr>
                      <a:r>
                        <a:rPr lang="hr-HR" sz="16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23.45%</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gridSpan="3">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M-L</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271520">
                <a:tc gridSpan="4">
                  <a:txBody>
                    <a:bodyPr/>
                    <a:lstStyle/>
                    <a:p>
                      <a:pP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Novalja</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hr-HR" sz="16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37.1%</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49.3%</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52.01%</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hr-HR" sz="1600"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3.38%</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lnSpc>
                          <a:spcPct val="115000"/>
                        </a:lnSpc>
                        <a:spcAft>
                          <a:spcPts val="0"/>
                        </a:spcAft>
                      </a:pPr>
                      <a:r>
                        <a:rPr lang="hr-HR" sz="16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30.74%</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ct val="115000"/>
                        </a:lnSpc>
                        <a:spcAft>
                          <a:spcPts val="0"/>
                        </a:spcAft>
                      </a:pPr>
                      <a:r>
                        <a:rPr lang="hr-HR" sz="16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14.14%</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gridSpan="3">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271520">
                <a:tc gridSpan="4">
                  <a:txBody>
                    <a:bodyPr/>
                    <a:lstStyle/>
                    <a:p>
                      <a:pPr>
                        <a:lnSpc>
                          <a:spcPct val="115000"/>
                        </a:lnSpc>
                        <a:spcAft>
                          <a:spcPts val="0"/>
                        </a:spcAft>
                      </a:pPr>
                      <a:r>
                        <a:rPr lang="hr-HR"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Otočac</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hr-HR" sz="16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37.49%</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49.99%</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42.11%</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hr-HR" sz="1600"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7.83%</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lnSpc>
                          <a:spcPct val="115000"/>
                        </a:lnSpc>
                        <a:spcAft>
                          <a:spcPts val="0"/>
                        </a:spcAft>
                      </a:pPr>
                      <a:r>
                        <a:rPr lang="hr-HR" sz="16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32.51%</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ct val="115000"/>
                        </a:lnSpc>
                        <a:spcAft>
                          <a:spcPts val="0"/>
                        </a:spcAft>
                      </a:pPr>
                      <a:r>
                        <a:rPr lang="hr-HR" sz="1600"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20.09%</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gridSpan="3">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271520">
                <a:tc gridSpan="4">
                  <a:txBody>
                    <a:bodyPr/>
                    <a:lstStyle/>
                    <a:p>
                      <a:pP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Perušić</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hr-HR" sz="16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46.1%</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49.7%</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67.32%</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hr-HR" sz="1600"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8.91%</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lnSpc>
                          <a:spcPct val="115000"/>
                        </a:lnSpc>
                        <a:spcAft>
                          <a:spcPts val="0"/>
                        </a:spcAft>
                      </a:pPr>
                      <a:r>
                        <a:rPr lang="hr-HR" sz="1600"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25.44%</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ct val="115000"/>
                        </a:lnSpc>
                        <a:spcAft>
                          <a:spcPts val="0"/>
                        </a:spcAft>
                      </a:pPr>
                      <a:r>
                        <a:rPr lang="hr-HR" sz="16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25.36%</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gridSpan="3">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71520">
                <a:tc gridSpan="4">
                  <a:txBody>
                    <a:bodyPr/>
                    <a:lstStyle/>
                    <a:p>
                      <a:pP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Plitvička J.</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hr-HR" sz="16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37.34%</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51.13%</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57.42%</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hr-HR" sz="16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28.17%</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lnSpc>
                          <a:spcPct val="115000"/>
                        </a:lnSpc>
                        <a:spcAft>
                          <a:spcPts val="0"/>
                        </a:spcAft>
                      </a:pPr>
                      <a:r>
                        <a:rPr lang="hr-HR" sz="16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30.76%</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ct val="115000"/>
                        </a:lnSpc>
                        <a:spcAft>
                          <a:spcPts val="0"/>
                        </a:spcAft>
                      </a:pPr>
                      <a:r>
                        <a:rPr lang="hr-HR" sz="1600"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18.39%</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gridSpan="3">
                  <a:txBody>
                    <a:bodyPr/>
                    <a:lstStyle/>
                    <a:p>
                      <a:pPr algn="ctr">
                        <a:lnSpc>
                          <a:spcPct val="115000"/>
                        </a:lnSpc>
                        <a:spcAft>
                          <a:spcPts val="0"/>
                        </a:spcAft>
                      </a:pPr>
                      <a:r>
                        <a:rPr lang="hr-HR"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71520">
                <a:tc gridSpan="4">
                  <a:txBody>
                    <a:bodyPr/>
                    <a:lstStyle/>
                    <a:p>
                      <a:pP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Senj</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hr-HR" sz="16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34.88%</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50.61%</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52.98%</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hr-HR" sz="1600"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2.3%</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lnSpc>
                          <a:spcPct val="115000"/>
                        </a:lnSpc>
                        <a:spcAft>
                          <a:spcPts val="0"/>
                        </a:spcAft>
                      </a:pPr>
                      <a:r>
                        <a:rPr lang="hr-HR" sz="1600"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27.67%</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ct val="115000"/>
                        </a:lnSpc>
                        <a:spcAft>
                          <a:spcPts val="0"/>
                        </a:spcAft>
                      </a:pPr>
                      <a:r>
                        <a:rPr lang="hr-HR" sz="1600"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16.42%</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gridSpan="3">
                  <a:txBody>
                    <a:bodyPr/>
                    <a:lstStyle/>
                    <a:p>
                      <a:pPr algn="ctr">
                        <a:lnSpc>
                          <a:spcPct val="115000"/>
                        </a:lnSpc>
                        <a:spcAft>
                          <a:spcPts val="0"/>
                        </a:spcAft>
                      </a:pPr>
                      <a:r>
                        <a:rPr lang="hr-HR"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271520">
                <a:tc gridSpan="4">
                  <a:txBody>
                    <a:bodyPr/>
                    <a:lstStyle/>
                    <a:p>
                      <a:pPr>
                        <a:lnSpc>
                          <a:spcPct val="115000"/>
                        </a:lnSpc>
                        <a:spcAft>
                          <a:spcPts val="0"/>
                        </a:spcAft>
                      </a:pPr>
                      <a:r>
                        <a:rPr lang="hr-HR"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Udbina</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hr-HR" sz="16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42.74%</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50.43%</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63.98%</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hr-HR" sz="16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52.35%</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lnSpc>
                          <a:spcPct val="115000"/>
                        </a:lnSpc>
                        <a:spcAft>
                          <a:spcPts val="0"/>
                        </a:spcAft>
                      </a:pPr>
                      <a:r>
                        <a:rPr lang="hr-HR" sz="1600"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22.41%</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ct val="115000"/>
                        </a:lnSpc>
                        <a:spcAft>
                          <a:spcPts val="0"/>
                        </a:spcAft>
                      </a:pPr>
                      <a:r>
                        <a:rPr lang="hr-HR" sz="16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26.31%</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gridSpan="3">
                  <a:txBody>
                    <a:bodyPr/>
                    <a:lstStyle/>
                    <a:p>
                      <a:pPr algn="ctr">
                        <a:lnSpc>
                          <a:spcPct val="115000"/>
                        </a:lnSpc>
                        <a:spcAft>
                          <a:spcPts val="0"/>
                        </a:spcAft>
                      </a:pPr>
                      <a:r>
                        <a:rPr lang="hr-HR"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hr-HR"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M-H</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71520">
                <a:tc gridSpan="4">
                  <a:txBody>
                    <a:bodyPr/>
                    <a:lstStyle/>
                    <a:p>
                      <a:pPr>
                        <a:lnSpc>
                          <a:spcPct val="115000"/>
                        </a:lnSpc>
                        <a:spcAft>
                          <a:spcPts val="0"/>
                        </a:spcAft>
                      </a:pPr>
                      <a:r>
                        <a:rPr lang="hr-HR"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Vrhovine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hr-HR" sz="16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40.19%</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50.76%</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57.06%</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hr-HR" sz="16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80.96%</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lnSpc>
                          <a:spcPct val="115000"/>
                        </a:lnSpc>
                        <a:spcAft>
                          <a:spcPts val="0"/>
                        </a:spcAft>
                      </a:pPr>
                      <a:r>
                        <a:rPr lang="hr-HR" sz="160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21.87%</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ct val="115000"/>
                        </a:lnSpc>
                        <a:spcAft>
                          <a:spcPts val="0"/>
                        </a:spcAft>
                      </a:pPr>
                      <a:r>
                        <a:rPr lang="hr-HR" sz="1600"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14.12%</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gridSpan="3">
                  <a:txBody>
                    <a:bodyPr/>
                    <a:lstStyle/>
                    <a:p>
                      <a:pPr algn="ctr">
                        <a:lnSpc>
                          <a:spcPct val="115000"/>
                        </a:lnSpc>
                        <a:spcAft>
                          <a:spcPts val="0"/>
                        </a:spcAft>
                      </a:pPr>
                      <a:r>
                        <a:rPr lang="hr-HR"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hr-HR"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M-L</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164" marR="2916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074771946"/>
              </p:ext>
            </p:extLst>
          </p:nvPr>
        </p:nvGraphicFramePr>
        <p:xfrm>
          <a:off x="254613" y="6042026"/>
          <a:ext cx="10761050" cy="736092"/>
        </p:xfrm>
        <a:graphic>
          <a:graphicData uri="http://schemas.openxmlformats.org/drawingml/2006/table">
            <a:tbl>
              <a:tblPr firstRow="1" firstCol="1" bandRow="1"/>
              <a:tblGrid>
                <a:gridCol w="992801"/>
                <a:gridCol w="992801"/>
                <a:gridCol w="1270481"/>
                <a:gridCol w="992801"/>
                <a:gridCol w="1270481"/>
                <a:gridCol w="992801"/>
                <a:gridCol w="1270481"/>
                <a:gridCol w="992801"/>
                <a:gridCol w="992801"/>
                <a:gridCol w="992801"/>
              </a:tblGrid>
              <a:tr h="119380">
                <a:tc>
                  <a:txBody>
                    <a:bodyPr/>
                    <a:lstStyle/>
                    <a:p>
                      <a:pPr algn="ctr">
                        <a:lnSpc>
                          <a:spcPct val="115000"/>
                        </a:lnSpc>
                        <a:spcAft>
                          <a:spcPts val="0"/>
                        </a:spcAft>
                      </a:pPr>
                      <a:r>
                        <a:rPr lang="hr-HR" sz="14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LOW/</a:t>
                      </a:r>
                    </a:p>
                    <a:p>
                      <a:pPr algn="ctr">
                        <a:lnSpc>
                          <a:spcPct val="115000"/>
                        </a:lnSpc>
                        <a:spcAft>
                          <a:spcPts val="0"/>
                        </a:spcAft>
                      </a:pPr>
                      <a:r>
                        <a:rPr lang="hr-HR" sz="14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niska</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400" dirty="0">
                          <a:effectLst/>
                          <a:latin typeface="Calibri" panose="020F0502020204030204" pitchFamily="34" charset="0"/>
                          <a:ea typeface="Times New Roman" panose="02020603050405020304" pitchFamily="18" charset="0"/>
                          <a:cs typeface="Times New Roman" panose="02020603050405020304" pitchFamily="18" charset="0"/>
                        </a:rPr>
                        <a:t>L</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hr-HR" sz="14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MEDIUM</a:t>
                      </a:r>
                    </a:p>
                    <a:p>
                      <a:pPr algn="ctr">
                        <a:lnSpc>
                          <a:spcPct val="115000"/>
                        </a:lnSpc>
                        <a:spcAft>
                          <a:spcPts val="0"/>
                        </a:spcAft>
                      </a:pPr>
                      <a:r>
                        <a:rPr lang="hr-HR" sz="14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LOW/</a:t>
                      </a:r>
                      <a:r>
                        <a:rPr lang="hr-HR" sz="1400" b="1" baseline="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srednje niska</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hr-HR" sz="14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M-L</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hr-HR" sz="14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MEDIUM/</a:t>
                      </a:r>
                    </a:p>
                    <a:p>
                      <a:pPr algn="ctr">
                        <a:lnSpc>
                          <a:spcPct val="115000"/>
                        </a:lnSpc>
                        <a:spcAft>
                          <a:spcPts val="0"/>
                        </a:spcAft>
                      </a:pPr>
                      <a:r>
                        <a:rPr lang="hr-HR" sz="14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srednja</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hr-HR" sz="14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MEDIUM</a:t>
                      </a:r>
                    </a:p>
                    <a:p>
                      <a:pPr algn="ctr">
                        <a:lnSpc>
                          <a:spcPct val="115000"/>
                        </a:lnSpc>
                        <a:spcAft>
                          <a:spcPts val="0"/>
                        </a:spcAft>
                      </a:pPr>
                      <a:r>
                        <a:rPr lang="hr-HR" sz="14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HIGH/ srednje visoka</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hr-H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M-H</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hr-HR" sz="14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HIGH/ visoka</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r-H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bl>
          </a:graphicData>
        </a:graphic>
      </p:graphicFrame>
      <p:pic>
        <p:nvPicPr>
          <p:cNvPr id="7" name="Picture 6"/>
          <p:cNvPicPr>
            <a:picLocks noChangeAspect="1"/>
          </p:cNvPicPr>
          <p:nvPr/>
        </p:nvPicPr>
        <p:blipFill>
          <a:blip r:embed="rId2"/>
          <a:stretch>
            <a:fillRect/>
          </a:stretch>
        </p:blipFill>
        <p:spPr>
          <a:xfrm>
            <a:off x="11015663" y="15021"/>
            <a:ext cx="1176336" cy="2170196"/>
          </a:xfrm>
          <a:prstGeom prst="rect">
            <a:avLst/>
          </a:prstGeom>
        </p:spPr>
      </p:pic>
    </p:spTree>
    <p:extLst>
      <p:ext uri="{BB962C8B-B14F-4D97-AF65-F5344CB8AC3E}">
        <p14:creationId xmlns:p14="http://schemas.microsoft.com/office/powerpoint/2010/main" val="6959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769" y="365125"/>
            <a:ext cx="11008425" cy="1325563"/>
          </a:xfrm>
        </p:spPr>
        <p:txBody>
          <a:bodyPr/>
          <a:lstStyle/>
          <a:p>
            <a:r>
              <a:rPr lang="en-US" dirty="0" err="1" smtClean="0">
                <a:solidFill>
                  <a:schemeClr val="accent1"/>
                </a:solidFill>
              </a:rPr>
              <a:t>Primjena</a:t>
            </a:r>
            <a:r>
              <a:rPr lang="en-US" dirty="0" smtClean="0">
                <a:solidFill>
                  <a:schemeClr val="accent1"/>
                </a:solidFill>
              </a:rPr>
              <a:t> </a:t>
            </a:r>
            <a:r>
              <a:rPr lang="en-US" dirty="0" err="1" smtClean="0">
                <a:solidFill>
                  <a:schemeClr val="accent1"/>
                </a:solidFill>
              </a:rPr>
              <a:t>indikatora</a:t>
            </a:r>
            <a:r>
              <a:rPr lang="en-US" dirty="0" smtClean="0">
                <a:solidFill>
                  <a:schemeClr val="accent1"/>
                </a:solidFill>
              </a:rPr>
              <a:t> </a:t>
            </a:r>
            <a:r>
              <a:rPr lang="mr-IN" dirty="0" smtClean="0">
                <a:solidFill>
                  <a:schemeClr val="accent1"/>
                </a:solidFill>
              </a:rPr>
              <a:t>–</a:t>
            </a:r>
            <a:r>
              <a:rPr lang="en-US" dirty="0" smtClean="0">
                <a:solidFill>
                  <a:schemeClr val="accent1"/>
                </a:solidFill>
              </a:rPr>
              <a:t> </a:t>
            </a:r>
            <a:r>
              <a:rPr lang="en-US" dirty="0" err="1" smtClean="0">
                <a:solidFill>
                  <a:schemeClr val="accent1"/>
                </a:solidFill>
              </a:rPr>
              <a:t>mapiranje</a:t>
            </a:r>
            <a:r>
              <a:rPr lang="en-US" dirty="0" smtClean="0">
                <a:solidFill>
                  <a:schemeClr val="accent1"/>
                </a:solidFill>
              </a:rPr>
              <a:t> </a:t>
            </a:r>
            <a:r>
              <a:rPr lang="en-US" dirty="0" err="1" smtClean="0">
                <a:solidFill>
                  <a:schemeClr val="accent1"/>
                </a:solidFill>
              </a:rPr>
              <a:t>soc.ranjivosti</a:t>
            </a:r>
            <a:endParaRPr lang="en-US" dirty="0">
              <a:solidFill>
                <a:schemeClr val="accent1"/>
              </a:solidFill>
            </a:endParaRPr>
          </a:p>
        </p:txBody>
      </p:sp>
      <p:pic>
        <p:nvPicPr>
          <p:cNvPr id="4" name="Picture 3"/>
          <p:cNvPicPr>
            <a:picLocks noChangeAspect="1"/>
          </p:cNvPicPr>
          <p:nvPr/>
        </p:nvPicPr>
        <p:blipFill>
          <a:blip r:embed="rId2"/>
          <a:stretch>
            <a:fillRect/>
          </a:stretch>
        </p:blipFill>
        <p:spPr>
          <a:xfrm>
            <a:off x="11015663" y="15021"/>
            <a:ext cx="1176336" cy="2170196"/>
          </a:xfrm>
          <a:prstGeom prst="rect">
            <a:avLst/>
          </a:prstGeom>
        </p:spPr>
      </p:pic>
      <p:pic>
        <p:nvPicPr>
          <p:cNvPr id="5" name="Picture 4"/>
          <p:cNvPicPr>
            <a:picLocks noChangeAspect="1"/>
          </p:cNvPicPr>
          <p:nvPr/>
        </p:nvPicPr>
        <p:blipFill>
          <a:blip r:embed="rId3"/>
          <a:stretch>
            <a:fillRect/>
          </a:stretch>
        </p:blipFill>
        <p:spPr>
          <a:xfrm>
            <a:off x="960120" y="1270952"/>
            <a:ext cx="9860280" cy="5529848"/>
          </a:xfrm>
          <a:prstGeom prst="rect">
            <a:avLst/>
          </a:prstGeom>
        </p:spPr>
      </p:pic>
    </p:spTree>
    <p:extLst>
      <p:ext uri="{BB962C8B-B14F-4D97-AF65-F5344CB8AC3E}">
        <p14:creationId xmlns:p14="http://schemas.microsoft.com/office/powerpoint/2010/main" val="16107525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920"/>
            <a:ext cx="12192000" cy="6858000"/>
          </a:xfrm>
          <a:prstGeom prst="rect">
            <a:avLst/>
          </a:prstGeom>
        </p:spPr>
      </p:pic>
      <p:sp>
        <p:nvSpPr>
          <p:cNvPr id="5" name="Up-Down Arrow 4"/>
          <p:cNvSpPr/>
          <p:nvPr/>
        </p:nvSpPr>
        <p:spPr>
          <a:xfrm rot="1358937">
            <a:off x="5041820" y="1762880"/>
            <a:ext cx="426418" cy="3402239"/>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5606722" y="1811964"/>
            <a:ext cx="2405574" cy="10312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4312943" y="4928917"/>
            <a:ext cx="3199205" cy="1403159"/>
          </a:xfrm>
          <a:prstGeom prst="rect">
            <a:avLst/>
          </a:prstGeom>
        </p:spPr>
      </p:pic>
      <p:sp>
        <p:nvSpPr>
          <p:cNvPr id="12" name="TextBox 11"/>
          <p:cNvSpPr txBox="1"/>
          <p:nvPr/>
        </p:nvSpPr>
        <p:spPr>
          <a:xfrm rot="17624882">
            <a:off x="3896751" y="2807529"/>
            <a:ext cx="1366080" cy="646331"/>
          </a:xfrm>
          <a:prstGeom prst="rect">
            <a:avLst/>
          </a:prstGeom>
          <a:noFill/>
        </p:spPr>
        <p:txBody>
          <a:bodyPr wrap="none" rtlCol="0">
            <a:spAutoFit/>
          </a:bodyPr>
          <a:lstStyle/>
          <a:p>
            <a:r>
              <a:rPr lang="hr-HR" sz="3600" b="1" dirty="0" smtClean="0">
                <a:solidFill>
                  <a:srgbClr val="FF0000"/>
                </a:solidFill>
              </a:rPr>
              <a:t>120 m</a:t>
            </a:r>
            <a:endParaRPr lang="en-US" sz="3600" b="1" dirty="0">
              <a:solidFill>
                <a:srgbClr val="FF0000"/>
              </a:solidFill>
            </a:endParaRPr>
          </a:p>
        </p:txBody>
      </p:sp>
      <p:sp>
        <p:nvSpPr>
          <p:cNvPr id="7" name="TextBox 6"/>
          <p:cNvSpPr txBox="1"/>
          <p:nvPr/>
        </p:nvSpPr>
        <p:spPr>
          <a:xfrm>
            <a:off x="11028218" y="6642556"/>
            <a:ext cx="1163782" cy="215444"/>
          </a:xfrm>
          <a:prstGeom prst="rect">
            <a:avLst/>
          </a:prstGeom>
          <a:noFill/>
        </p:spPr>
        <p:txBody>
          <a:bodyPr wrap="square" rtlCol="0">
            <a:spAutoFit/>
          </a:bodyPr>
          <a:lstStyle/>
          <a:p>
            <a:r>
              <a:rPr lang="hr-HR" sz="800" dirty="0" smtClean="0"/>
              <a:t>SOURCE: www.pixel..hr</a:t>
            </a:r>
            <a:endParaRPr lang="en-US" sz="800" dirty="0"/>
          </a:p>
        </p:txBody>
      </p:sp>
      <p:grpSp>
        <p:nvGrpSpPr>
          <p:cNvPr id="10" name="Group 9"/>
          <p:cNvGrpSpPr/>
          <p:nvPr/>
        </p:nvGrpSpPr>
        <p:grpSpPr>
          <a:xfrm>
            <a:off x="233982" y="147579"/>
            <a:ext cx="2372057" cy="1467861"/>
            <a:chOff x="3677635" y="6"/>
            <a:chExt cx="3160329" cy="2179988"/>
          </a:xfrm>
        </p:grpSpPr>
        <p:sp>
          <p:nvSpPr>
            <p:cNvPr id="13" name="Oval 12"/>
            <p:cNvSpPr/>
            <p:nvPr/>
          </p:nvSpPr>
          <p:spPr>
            <a:xfrm>
              <a:off x="3677635" y="6"/>
              <a:ext cx="3160329" cy="2179988"/>
            </a:xfrm>
            <a:prstGeom prst="ellipse">
              <a:avLst/>
            </a:prstGeom>
            <a:gradFill rotWithShape="0">
              <a:gsLst>
                <a:gs pos="0">
                  <a:srgbClr val="00B050"/>
                </a:gs>
                <a:gs pos="10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gradFill>
          </p:spPr>
          <p:style>
            <a:lnRef idx="0">
              <a:schemeClr val="lt1">
                <a:hueOff val="0"/>
                <a:satOff val="0"/>
                <a:lumOff val="0"/>
                <a:alphaOff val="0"/>
              </a:schemeClr>
            </a:lnRef>
            <a:fillRef idx="3">
              <a:scrgbClr r="0" g="0" b="0"/>
            </a:fillRef>
            <a:effectRef idx="0">
              <a:schemeClr val="accent1">
                <a:alpha val="50000"/>
                <a:hueOff val="0"/>
                <a:satOff val="0"/>
                <a:lumOff val="0"/>
                <a:alphaOff val="0"/>
              </a:schemeClr>
            </a:effectRef>
            <a:fontRef idx="minor">
              <a:schemeClr val="tx1"/>
            </a:fontRef>
          </p:style>
        </p:sp>
        <p:sp>
          <p:nvSpPr>
            <p:cNvPr id="14" name="Oval 4"/>
            <p:cNvSpPr/>
            <p:nvPr/>
          </p:nvSpPr>
          <p:spPr>
            <a:xfrm>
              <a:off x="4140454" y="319258"/>
              <a:ext cx="2234691" cy="154148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2800" kern="1200" dirty="0" err="1" smtClean="0">
                  <a:ln>
                    <a:noFill/>
                  </a:ln>
                  <a:solidFill>
                    <a:schemeClr val="bg1"/>
                  </a:solidFill>
                </a:rPr>
                <a:t>Opasnost</a:t>
              </a:r>
              <a:endParaRPr lang="en-US" sz="2800" kern="1200" dirty="0">
                <a:ln>
                  <a:noFill/>
                </a:ln>
                <a:solidFill>
                  <a:schemeClr val="bg1"/>
                </a:solidFill>
              </a:endParaRPr>
            </a:p>
          </p:txBody>
        </p:sp>
      </p:grpSp>
    </p:spTree>
    <p:extLst>
      <p:ext uri="{BB962C8B-B14F-4D97-AF65-F5344CB8AC3E}">
        <p14:creationId xmlns:p14="http://schemas.microsoft.com/office/powerpoint/2010/main" val="13150888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t="6506" b="4027"/>
          <a:stretch>
            <a:fillRect/>
          </a:stretch>
        </p:blipFill>
        <p:spPr bwMode="auto">
          <a:xfrm>
            <a:off x="186489" y="974912"/>
            <a:ext cx="10829174" cy="57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55600" y="74705"/>
            <a:ext cx="10795000" cy="1325563"/>
          </a:xfrm>
        </p:spPr>
        <p:txBody>
          <a:bodyPr/>
          <a:lstStyle/>
          <a:p>
            <a:r>
              <a:rPr lang="en-US" dirty="0" err="1" smtClean="0">
                <a:solidFill>
                  <a:schemeClr val="accent1"/>
                </a:solidFill>
              </a:rPr>
              <a:t>Primjena</a:t>
            </a:r>
            <a:r>
              <a:rPr lang="en-US" dirty="0" smtClean="0">
                <a:solidFill>
                  <a:schemeClr val="accent1"/>
                </a:solidFill>
              </a:rPr>
              <a:t> </a:t>
            </a:r>
            <a:r>
              <a:rPr lang="en-US" dirty="0" err="1" smtClean="0">
                <a:solidFill>
                  <a:schemeClr val="accent1"/>
                </a:solidFill>
              </a:rPr>
              <a:t>indikatora</a:t>
            </a:r>
            <a:r>
              <a:rPr lang="en-US" dirty="0" smtClean="0">
                <a:solidFill>
                  <a:schemeClr val="accent1"/>
                </a:solidFill>
              </a:rPr>
              <a:t> </a:t>
            </a:r>
            <a:r>
              <a:rPr lang="mr-IN" dirty="0" smtClean="0">
                <a:solidFill>
                  <a:schemeClr val="accent1"/>
                </a:solidFill>
              </a:rPr>
              <a:t>–</a:t>
            </a:r>
            <a:r>
              <a:rPr lang="en-US" dirty="0" smtClean="0">
                <a:solidFill>
                  <a:schemeClr val="accent1"/>
                </a:solidFill>
              </a:rPr>
              <a:t> </a:t>
            </a:r>
            <a:r>
              <a:rPr lang="en-US" dirty="0" err="1" smtClean="0">
                <a:solidFill>
                  <a:schemeClr val="accent1"/>
                </a:solidFill>
              </a:rPr>
              <a:t>preklapanje</a:t>
            </a:r>
            <a:r>
              <a:rPr lang="en-US" dirty="0" smtClean="0">
                <a:solidFill>
                  <a:schemeClr val="accent1"/>
                </a:solidFill>
              </a:rPr>
              <a:t> </a:t>
            </a:r>
            <a:r>
              <a:rPr lang="en-US" dirty="0" err="1" smtClean="0">
                <a:solidFill>
                  <a:schemeClr val="accent1"/>
                </a:solidFill>
              </a:rPr>
              <a:t>soc.ranjivosti</a:t>
            </a:r>
            <a:endParaRPr lang="en-US" dirty="0">
              <a:solidFill>
                <a:schemeClr val="accent1"/>
              </a:solidFill>
            </a:endParaRPr>
          </a:p>
        </p:txBody>
      </p:sp>
      <p:pic>
        <p:nvPicPr>
          <p:cNvPr id="6" name="Picture 5"/>
          <p:cNvPicPr>
            <a:picLocks noChangeAspect="1"/>
          </p:cNvPicPr>
          <p:nvPr/>
        </p:nvPicPr>
        <p:blipFill>
          <a:blip r:embed="rId3"/>
          <a:stretch>
            <a:fillRect/>
          </a:stretch>
        </p:blipFill>
        <p:spPr>
          <a:xfrm>
            <a:off x="11015663" y="15021"/>
            <a:ext cx="1176336" cy="2170196"/>
          </a:xfrm>
          <a:prstGeom prst="rect">
            <a:avLst/>
          </a:prstGeom>
        </p:spPr>
      </p:pic>
    </p:spTree>
    <p:extLst>
      <p:ext uri="{BB962C8B-B14F-4D97-AF65-F5344CB8AC3E}">
        <p14:creationId xmlns:p14="http://schemas.microsoft.com/office/powerpoint/2010/main" val="18831194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accent1"/>
                </a:solidFill>
              </a:rPr>
              <a:t>Validacija</a:t>
            </a:r>
            <a:r>
              <a:rPr lang="en-US" dirty="0" smtClean="0">
                <a:solidFill>
                  <a:schemeClr val="accent1"/>
                </a:solidFill>
              </a:rPr>
              <a:t> </a:t>
            </a:r>
            <a:r>
              <a:rPr lang="en-US" dirty="0" err="1" smtClean="0">
                <a:solidFill>
                  <a:schemeClr val="accent1"/>
                </a:solidFill>
              </a:rPr>
              <a:t>indikatora</a:t>
            </a:r>
            <a:endParaRPr lang="en-US" dirty="0">
              <a:solidFill>
                <a:schemeClr val="accent1"/>
              </a:solidFill>
            </a:endParaRPr>
          </a:p>
        </p:txBody>
      </p:sp>
      <p:sp>
        <p:nvSpPr>
          <p:cNvPr id="3" name="Content Placeholder 2"/>
          <p:cNvSpPr>
            <a:spLocks noGrp="1"/>
          </p:cNvSpPr>
          <p:nvPr>
            <p:ph idx="1"/>
          </p:nvPr>
        </p:nvSpPr>
        <p:spPr>
          <a:xfrm>
            <a:off x="426720" y="2377440"/>
            <a:ext cx="11049000" cy="3799522"/>
          </a:xfrm>
        </p:spPr>
        <p:txBody>
          <a:bodyPr>
            <a:normAutofit/>
          </a:bodyPr>
          <a:lstStyle/>
          <a:p>
            <a:pPr marL="514350" indent="-514350">
              <a:buAutoNum type="alphaLcParenR"/>
            </a:pPr>
            <a:r>
              <a:rPr lang="en-US" dirty="0" err="1" smtClean="0">
                <a:solidFill>
                  <a:schemeClr val="accent1"/>
                </a:solidFill>
              </a:rPr>
              <a:t>kvalitativno</a:t>
            </a:r>
            <a:r>
              <a:rPr lang="en-US" dirty="0" smtClean="0">
                <a:solidFill>
                  <a:schemeClr val="accent1"/>
                </a:solidFill>
              </a:rPr>
              <a:t> </a:t>
            </a:r>
            <a:r>
              <a:rPr lang="en-US" dirty="0" err="1" smtClean="0">
                <a:solidFill>
                  <a:schemeClr val="accent1"/>
                </a:solidFill>
              </a:rPr>
              <a:t>istraživanje</a:t>
            </a:r>
            <a:r>
              <a:rPr lang="en-US" dirty="0" smtClean="0">
                <a:solidFill>
                  <a:schemeClr val="accent1"/>
                </a:solidFill>
              </a:rPr>
              <a:t> </a:t>
            </a:r>
            <a:r>
              <a:rPr lang="en-US" b="1" dirty="0" smtClean="0">
                <a:solidFill>
                  <a:schemeClr val="accent2"/>
                </a:solidFill>
              </a:rPr>
              <a:t>(</a:t>
            </a:r>
            <a:r>
              <a:rPr lang="en-US" b="1" dirty="0" err="1" smtClean="0">
                <a:solidFill>
                  <a:schemeClr val="accent2"/>
                </a:solidFill>
              </a:rPr>
              <a:t>intervjui</a:t>
            </a:r>
            <a:r>
              <a:rPr lang="en-US" b="1" dirty="0" smtClean="0">
                <a:solidFill>
                  <a:schemeClr val="accent2"/>
                </a:solidFill>
              </a:rPr>
              <a:t>, </a:t>
            </a:r>
            <a:r>
              <a:rPr lang="en-US" b="1" dirty="0">
                <a:solidFill>
                  <a:schemeClr val="accent2"/>
                </a:solidFill>
              </a:rPr>
              <a:t>Delphi </a:t>
            </a:r>
            <a:r>
              <a:rPr lang="en-US" b="1" dirty="0" err="1" smtClean="0">
                <a:solidFill>
                  <a:schemeClr val="accent2"/>
                </a:solidFill>
              </a:rPr>
              <a:t>metoda</a:t>
            </a:r>
            <a:r>
              <a:rPr lang="en-US" b="1" dirty="0" smtClean="0">
                <a:solidFill>
                  <a:schemeClr val="accent2"/>
                </a:solidFill>
              </a:rPr>
              <a:t>, </a:t>
            </a:r>
            <a:r>
              <a:rPr lang="en-US" b="1" dirty="0" err="1" smtClean="0">
                <a:solidFill>
                  <a:schemeClr val="accent2"/>
                </a:solidFill>
              </a:rPr>
              <a:t>fokus</a:t>
            </a:r>
            <a:r>
              <a:rPr lang="en-US" b="1" dirty="0" smtClean="0">
                <a:solidFill>
                  <a:schemeClr val="accent2"/>
                </a:solidFill>
              </a:rPr>
              <a:t> </a:t>
            </a:r>
            <a:r>
              <a:rPr lang="en-US" b="1" dirty="0" err="1" smtClean="0">
                <a:solidFill>
                  <a:schemeClr val="accent2"/>
                </a:solidFill>
              </a:rPr>
              <a:t>grupe</a:t>
            </a:r>
            <a:r>
              <a:rPr lang="en-US" b="1" dirty="0" smtClean="0">
                <a:solidFill>
                  <a:schemeClr val="accent2"/>
                </a:solidFill>
              </a:rPr>
              <a:t>) </a:t>
            </a:r>
            <a:r>
              <a:rPr lang="en-US" dirty="0" smtClean="0">
                <a:solidFill>
                  <a:schemeClr val="accent1"/>
                </a:solidFill>
              </a:rPr>
              <a:t>s </a:t>
            </a:r>
            <a:r>
              <a:rPr lang="en-US" dirty="0" err="1" smtClean="0">
                <a:solidFill>
                  <a:schemeClr val="accent1"/>
                </a:solidFill>
              </a:rPr>
              <a:t>ključnim</a:t>
            </a:r>
            <a:r>
              <a:rPr lang="en-US" dirty="0" smtClean="0">
                <a:solidFill>
                  <a:schemeClr val="accent1"/>
                </a:solidFill>
              </a:rPr>
              <a:t> </a:t>
            </a:r>
            <a:r>
              <a:rPr lang="en-US" dirty="0" err="1" smtClean="0">
                <a:solidFill>
                  <a:schemeClr val="accent1"/>
                </a:solidFill>
              </a:rPr>
              <a:t>akterima</a:t>
            </a:r>
            <a:r>
              <a:rPr lang="en-US" dirty="0" smtClean="0">
                <a:solidFill>
                  <a:schemeClr val="accent1"/>
                </a:solidFill>
              </a:rPr>
              <a:t> (</a:t>
            </a:r>
            <a:r>
              <a:rPr lang="en-US" dirty="0" err="1" smtClean="0">
                <a:solidFill>
                  <a:schemeClr val="accent1"/>
                </a:solidFill>
              </a:rPr>
              <a:t>lokalnim</a:t>
            </a:r>
            <a:r>
              <a:rPr lang="en-US" dirty="0" smtClean="0">
                <a:solidFill>
                  <a:schemeClr val="accent1"/>
                </a:solidFill>
              </a:rPr>
              <a:t> </a:t>
            </a:r>
            <a:r>
              <a:rPr lang="en-US" dirty="0" err="1" smtClean="0">
                <a:solidFill>
                  <a:schemeClr val="accent1"/>
                </a:solidFill>
              </a:rPr>
              <a:t>stručnjacima</a:t>
            </a:r>
            <a:r>
              <a:rPr lang="en-US" dirty="0" smtClean="0">
                <a:solidFill>
                  <a:schemeClr val="accent1"/>
                </a:solidFill>
              </a:rPr>
              <a:t> </a:t>
            </a:r>
            <a:r>
              <a:rPr lang="en-US" dirty="0" err="1" smtClean="0">
                <a:solidFill>
                  <a:schemeClr val="accent1"/>
                </a:solidFill>
              </a:rPr>
              <a:t>i</a:t>
            </a:r>
            <a:r>
              <a:rPr lang="en-US" dirty="0" smtClean="0">
                <a:solidFill>
                  <a:schemeClr val="accent1"/>
                </a:solidFill>
              </a:rPr>
              <a:t> </a:t>
            </a:r>
            <a:r>
              <a:rPr lang="en-US" dirty="0" err="1" smtClean="0">
                <a:solidFill>
                  <a:schemeClr val="accent1"/>
                </a:solidFill>
              </a:rPr>
              <a:t>sudionicima</a:t>
            </a:r>
            <a:r>
              <a:rPr lang="en-US" dirty="0" smtClean="0">
                <a:solidFill>
                  <a:schemeClr val="accent1"/>
                </a:solidFill>
              </a:rPr>
              <a:t> DRR </a:t>
            </a:r>
            <a:r>
              <a:rPr lang="en-US" dirty="0" err="1" smtClean="0">
                <a:solidFill>
                  <a:schemeClr val="accent1"/>
                </a:solidFill>
              </a:rPr>
              <a:t>procesa</a:t>
            </a:r>
            <a:r>
              <a:rPr lang="en-US" dirty="0" smtClean="0">
                <a:solidFill>
                  <a:schemeClr val="accent1"/>
                </a:solidFill>
              </a:rPr>
              <a:t>) </a:t>
            </a:r>
            <a:r>
              <a:rPr lang="en-US" dirty="0" err="1" smtClean="0">
                <a:solidFill>
                  <a:schemeClr val="accent1"/>
                </a:solidFill>
              </a:rPr>
              <a:t>koji</a:t>
            </a:r>
            <a:r>
              <a:rPr lang="en-US" dirty="0" smtClean="0">
                <a:solidFill>
                  <a:schemeClr val="accent1"/>
                </a:solidFill>
              </a:rPr>
              <a:t> </a:t>
            </a:r>
            <a:r>
              <a:rPr lang="en-US" dirty="0" err="1" smtClean="0">
                <a:solidFill>
                  <a:schemeClr val="accent1"/>
                </a:solidFill>
              </a:rPr>
              <a:t>će</a:t>
            </a:r>
            <a:r>
              <a:rPr lang="en-US" dirty="0" smtClean="0">
                <a:solidFill>
                  <a:schemeClr val="accent1"/>
                </a:solidFill>
              </a:rPr>
              <a:t> </a:t>
            </a:r>
            <a:r>
              <a:rPr lang="en-US" dirty="0" err="1" smtClean="0">
                <a:solidFill>
                  <a:schemeClr val="accent1"/>
                </a:solidFill>
              </a:rPr>
              <a:t>komentirati</a:t>
            </a:r>
            <a:r>
              <a:rPr lang="en-US" dirty="0" smtClean="0">
                <a:solidFill>
                  <a:schemeClr val="accent1"/>
                </a:solidFill>
              </a:rPr>
              <a:t> </a:t>
            </a:r>
            <a:r>
              <a:rPr lang="en-US" dirty="0" err="1" smtClean="0">
                <a:solidFill>
                  <a:schemeClr val="accent1"/>
                </a:solidFill>
              </a:rPr>
              <a:t>vrijednost</a:t>
            </a:r>
            <a:r>
              <a:rPr lang="en-US" dirty="0" smtClean="0">
                <a:solidFill>
                  <a:schemeClr val="accent1"/>
                </a:solidFill>
              </a:rPr>
              <a:t> </a:t>
            </a:r>
            <a:r>
              <a:rPr lang="en-US" dirty="0" err="1" smtClean="0">
                <a:solidFill>
                  <a:schemeClr val="accent1"/>
                </a:solidFill>
              </a:rPr>
              <a:t>indikatora</a:t>
            </a:r>
            <a:r>
              <a:rPr lang="en-US" dirty="0" smtClean="0">
                <a:solidFill>
                  <a:schemeClr val="accent1"/>
                </a:solidFill>
              </a:rPr>
              <a:t> </a:t>
            </a:r>
            <a:r>
              <a:rPr lang="en-US" dirty="0" err="1" smtClean="0">
                <a:solidFill>
                  <a:schemeClr val="accent1"/>
                </a:solidFill>
              </a:rPr>
              <a:t>za</a:t>
            </a:r>
            <a:r>
              <a:rPr lang="en-US" dirty="0" smtClean="0">
                <a:solidFill>
                  <a:schemeClr val="accent1"/>
                </a:solidFill>
              </a:rPr>
              <a:t> </a:t>
            </a:r>
            <a:r>
              <a:rPr lang="en-US" dirty="0" err="1" smtClean="0">
                <a:solidFill>
                  <a:schemeClr val="accent1"/>
                </a:solidFill>
              </a:rPr>
              <a:t>geografska</a:t>
            </a:r>
            <a:r>
              <a:rPr lang="en-US" dirty="0" smtClean="0">
                <a:solidFill>
                  <a:schemeClr val="accent1"/>
                </a:solidFill>
              </a:rPr>
              <a:t> </a:t>
            </a:r>
            <a:r>
              <a:rPr lang="en-US" dirty="0" err="1" smtClean="0">
                <a:solidFill>
                  <a:schemeClr val="accent1"/>
                </a:solidFill>
              </a:rPr>
              <a:t>područja</a:t>
            </a:r>
            <a:r>
              <a:rPr lang="en-US" dirty="0" smtClean="0">
                <a:solidFill>
                  <a:schemeClr val="accent1"/>
                </a:solidFill>
              </a:rPr>
              <a:t> </a:t>
            </a:r>
            <a:r>
              <a:rPr lang="en-US" dirty="0" err="1" smtClean="0">
                <a:solidFill>
                  <a:schemeClr val="accent1"/>
                </a:solidFill>
              </a:rPr>
              <a:t>iz</a:t>
            </a:r>
            <a:r>
              <a:rPr lang="en-US" dirty="0" smtClean="0">
                <a:solidFill>
                  <a:schemeClr val="accent1"/>
                </a:solidFill>
              </a:rPr>
              <a:t> </a:t>
            </a:r>
            <a:r>
              <a:rPr lang="en-US" dirty="0" err="1" smtClean="0">
                <a:solidFill>
                  <a:schemeClr val="accent1"/>
                </a:solidFill>
              </a:rPr>
              <a:t>njihove</a:t>
            </a:r>
            <a:r>
              <a:rPr lang="en-US" dirty="0" smtClean="0">
                <a:solidFill>
                  <a:schemeClr val="accent1"/>
                </a:solidFill>
              </a:rPr>
              <a:t> </a:t>
            </a:r>
            <a:r>
              <a:rPr lang="en-US" dirty="0" err="1" smtClean="0">
                <a:solidFill>
                  <a:schemeClr val="accent1"/>
                </a:solidFill>
              </a:rPr>
              <a:t>perspektive</a:t>
            </a:r>
            <a:r>
              <a:rPr lang="en-US" dirty="0" smtClean="0">
                <a:solidFill>
                  <a:schemeClr val="accent1"/>
                </a:solidFill>
              </a:rPr>
              <a:t>. </a:t>
            </a:r>
            <a:endParaRPr lang="en-US" dirty="0" smtClean="0">
              <a:solidFill>
                <a:schemeClr val="accent1"/>
              </a:solidFill>
            </a:endParaRPr>
          </a:p>
          <a:p>
            <a:pPr marL="514350" indent="-514350">
              <a:buAutoNum type="alphaLcParenR"/>
            </a:pPr>
            <a:endParaRPr lang="en-US" dirty="0" smtClean="0">
              <a:solidFill>
                <a:schemeClr val="accent1"/>
              </a:solidFill>
            </a:endParaRPr>
          </a:p>
          <a:p>
            <a:pPr marL="514350" indent="-514350">
              <a:buFont typeface="Arial"/>
              <a:buAutoNum type="alphaLcParenR"/>
            </a:pPr>
            <a:r>
              <a:rPr lang="en-US" dirty="0" err="1" smtClean="0">
                <a:solidFill>
                  <a:schemeClr val="accent1"/>
                </a:solidFill>
              </a:rPr>
              <a:t>Izračun</a:t>
            </a:r>
            <a:r>
              <a:rPr lang="en-US" dirty="0" smtClean="0">
                <a:solidFill>
                  <a:schemeClr val="accent1"/>
                </a:solidFill>
              </a:rPr>
              <a:t> </a:t>
            </a:r>
            <a:r>
              <a:rPr lang="en-US" dirty="0" err="1" smtClean="0">
                <a:solidFill>
                  <a:schemeClr val="accent1"/>
                </a:solidFill>
              </a:rPr>
              <a:t>korelacije</a:t>
            </a:r>
            <a:r>
              <a:rPr lang="en-US" dirty="0" smtClean="0">
                <a:solidFill>
                  <a:schemeClr val="accent1"/>
                </a:solidFill>
              </a:rPr>
              <a:t> </a:t>
            </a:r>
            <a:r>
              <a:rPr lang="en-US" dirty="0" err="1" smtClean="0">
                <a:solidFill>
                  <a:schemeClr val="accent1"/>
                </a:solidFill>
              </a:rPr>
              <a:t>sa</a:t>
            </a:r>
            <a:r>
              <a:rPr lang="en-US" dirty="0" smtClean="0">
                <a:solidFill>
                  <a:schemeClr val="accent1"/>
                </a:solidFill>
              </a:rPr>
              <a:t> </a:t>
            </a:r>
            <a:r>
              <a:rPr lang="en-US" dirty="0" err="1" smtClean="0">
                <a:solidFill>
                  <a:schemeClr val="accent1"/>
                </a:solidFill>
              </a:rPr>
              <a:t>brojem</a:t>
            </a:r>
            <a:r>
              <a:rPr lang="en-US" dirty="0" smtClean="0">
                <a:solidFill>
                  <a:schemeClr val="accent1"/>
                </a:solidFill>
              </a:rPr>
              <a:t> </a:t>
            </a:r>
            <a:r>
              <a:rPr lang="en-US" dirty="0" err="1" smtClean="0">
                <a:solidFill>
                  <a:schemeClr val="accent1"/>
                </a:solidFill>
              </a:rPr>
              <a:t>katastrofa</a:t>
            </a:r>
            <a:r>
              <a:rPr lang="en-US" dirty="0" smtClean="0">
                <a:solidFill>
                  <a:schemeClr val="accent1"/>
                </a:solidFill>
              </a:rPr>
              <a:t> </a:t>
            </a:r>
            <a:r>
              <a:rPr lang="en-US" dirty="0" err="1" smtClean="0">
                <a:solidFill>
                  <a:schemeClr val="accent1"/>
                </a:solidFill>
              </a:rPr>
              <a:t>na</a:t>
            </a:r>
            <a:r>
              <a:rPr lang="en-US" dirty="0" smtClean="0">
                <a:solidFill>
                  <a:schemeClr val="accent1"/>
                </a:solidFill>
              </a:rPr>
              <a:t> </a:t>
            </a:r>
            <a:r>
              <a:rPr lang="en-US" dirty="0" err="1" smtClean="0">
                <a:solidFill>
                  <a:schemeClr val="accent1"/>
                </a:solidFill>
              </a:rPr>
              <a:t>geografskom</a:t>
            </a:r>
            <a:r>
              <a:rPr lang="en-US" dirty="0" smtClean="0">
                <a:solidFill>
                  <a:schemeClr val="accent1"/>
                </a:solidFill>
              </a:rPr>
              <a:t> </a:t>
            </a:r>
            <a:r>
              <a:rPr lang="en-US" dirty="0" err="1" smtClean="0">
                <a:solidFill>
                  <a:schemeClr val="accent1"/>
                </a:solidFill>
              </a:rPr>
              <a:t>području</a:t>
            </a:r>
            <a:r>
              <a:rPr lang="en-US" dirty="0" smtClean="0">
                <a:solidFill>
                  <a:schemeClr val="accent1"/>
                </a:solidFill>
              </a:rPr>
              <a:t>, </a:t>
            </a:r>
            <a:r>
              <a:rPr lang="en-US" dirty="0" err="1" smtClean="0">
                <a:solidFill>
                  <a:schemeClr val="accent1"/>
                </a:solidFill>
              </a:rPr>
              <a:t>ili</a:t>
            </a:r>
            <a:r>
              <a:rPr lang="en-US" dirty="0" smtClean="0">
                <a:solidFill>
                  <a:schemeClr val="accent1"/>
                </a:solidFill>
              </a:rPr>
              <a:t> </a:t>
            </a:r>
            <a:r>
              <a:rPr lang="en-US" dirty="0" err="1" smtClean="0">
                <a:solidFill>
                  <a:schemeClr val="accent1"/>
                </a:solidFill>
              </a:rPr>
              <a:t>drugo</a:t>
            </a:r>
            <a:r>
              <a:rPr lang="en-US" dirty="0" smtClean="0">
                <a:solidFill>
                  <a:schemeClr val="accent1"/>
                </a:solidFill>
              </a:rPr>
              <a:t> </a:t>
            </a:r>
            <a:r>
              <a:rPr lang="en-US" dirty="0" err="1" smtClean="0">
                <a:solidFill>
                  <a:schemeClr val="accent1"/>
                </a:solidFill>
              </a:rPr>
              <a:t>mjerenje</a:t>
            </a:r>
            <a:r>
              <a:rPr lang="en-US" dirty="0" smtClean="0">
                <a:solidFill>
                  <a:schemeClr val="accent1"/>
                </a:solidFill>
              </a:rPr>
              <a:t> </a:t>
            </a:r>
            <a:r>
              <a:rPr lang="en-US" dirty="0" err="1" smtClean="0">
                <a:solidFill>
                  <a:schemeClr val="accent1"/>
                </a:solidFill>
              </a:rPr>
              <a:t>frekvencije</a:t>
            </a:r>
            <a:r>
              <a:rPr lang="en-US" dirty="0" smtClean="0">
                <a:solidFill>
                  <a:schemeClr val="accent1"/>
                </a:solidFill>
              </a:rPr>
              <a:t> </a:t>
            </a:r>
            <a:r>
              <a:rPr lang="en-US" dirty="0" err="1" smtClean="0">
                <a:solidFill>
                  <a:schemeClr val="accent1"/>
                </a:solidFill>
              </a:rPr>
              <a:t>katastrofa</a:t>
            </a:r>
            <a:r>
              <a:rPr lang="en-US" dirty="0" smtClean="0">
                <a:solidFill>
                  <a:schemeClr val="accent1"/>
                </a:solidFill>
              </a:rPr>
              <a:t> </a:t>
            </a:r>
            <a:r>
              <a:rPr lang="en-US" dirty="0" err="1" smtClean="0">
                <a:solidFill>
                  <a:schemeClr val="accent1"/>
                </a:solidFill>
              </a:rPr>
              <a:t>i</a:t>
            </a:r>
            <a:r>
              <a:rPr lang="en-US" dirty="0" smtClean="0">
                <a:solidFill>
                  <a:schemeClr val="accent1"/>
                </a:solidFill>
              </a:rPr>
              <a:t> </a:t>
            </a:r>
            <a:r>
              <a:rPr lang="en-US" dirty="0" err="1" smtClean="0">
                <a:solidFill>
                  <a:schemeClr val="accent1"/>
                </a:solidFill>
              </a:rPr>
              <a:t>utjecaja</a:t>
            </a:r>
            <a:r>
              <a:rPr lang="en-US" dirty="0" smtClean="0">
                <a:solidFill>
                  <a:schemeClr val="accent1"/>
                </a:solidFill>
              </a:rPr>
              <a:t>, </a:t>
            </a:r>
            <a:r>
              <a:rPr lang="en-US" dirty="0" err="1" smtClean="0">
                <a:solidFill>
                  <a:schemeClr val="accent1"/>
                </a:solidFill>
              </a:rPr>
              <a:t>ukoliko</a:t>
            </a:r>
            <a:r>
              <a:rPr lang="en-US" dirty="0" smtClean="0">
                <a:solidFill>
                  <a:schemeClr val="accent1"/>
                </a:solidFill>
              </a:rPr>
              <a:t> je </a:t>
            </a:r>
            <a:r>
              <a:rPr lang="en-US" dirty="0" err="1" smtClean="0">
                <a:solidFill>
                  <a:schemeClr val="accent1"/>
                </a:solidFill>
              </a:rPr>
              <a:t>dostupno</a:t>
            </a:r>
            <a:r>
              <a:rPr lang="en-US" dirty="0" smtClean="0">
                <a:solidFill>
                  <a:schemeClr val="accent1"/>
                </a:solidFill>
              </a:rPr>
              <a:t>. </a:t>
            </a:r>
            <a:endParaRPr lang="en-US" dirty="0">
              <a:solidFill>
                <a:schemeClr val="accent1"/>
              </a:solidFill>
            </a:endParaRPr>
          </a:p>
          <a:p>
            <a:endParaRPr lang="en-US" dirty="0"/>
          </a:p>
        </p:txBody>
      </p:sp>
      <p:pic>
        <p:nvPicPr>
          <p:cNvPr id="4" name="Picture 3"/>
          <p:cNvPicPr>
            <a:picLocks noChangeAspect="1"/>
          </p:cNvPicPr>
          <p:nvPr/>
        </p:nvPicPr>
        <p:blipFill>
          <a:blip r:embed="rId2"/>
          <a:stretch>
            <a:fillRect/>
          </a:stretch>
        </p:blipFill>
        <p:spPr>
          <a:xfrm>
            <a:off x="11015663" y="15021"/>
            <a:ext cx="1176336" cy="2170196"/>
          </a:xfrm>
          <a:prstGeom prst="rect">
            <a:avLst/>
          </a:prstGeom>
        </p:spPr>
      </p:pic>
    </p:spTree>
    <p:extLst>
      <p:ext uri="{BB962C8B-B14F-4D97-AF65-F5344CB8AC3E}">
        <p14:creationId xmlns:p14="http://schemas.microsoft.com/office/powerpoint/2010/main" val="9162031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133" y="178858"/>
            <a:ext cx="10515600" cy="1325563"/>
          </a:xfrm>
        </p:spPr>
        <p:txBody>
          <a:bodyPr/>
          <a:lstStyle/>
          <a:p>
            <a:r>
              <a:rPr lang="en-US" dirty="0" smtClean="0">
                <a:solidFill>
                  <a:schemeClr val="accent1"/>
                </a:solidFill>
              </a:rPr>
              <a:t> </a:t>
            </a:r>
            <a:r>
              <a:rPr lang="en-US" dirty="0" err="1" smtClean="0">
                <a:solidFill>
                  <a:schemeClr val="accent1"/>
                </a:solidFill>
              </a:rPr>
              <a:t>Studija</a:t>
            </a:r>
            <a:r>
              <a:rPr lang="en-US" dirty="0" smtClean="0">
                <a:solidFill>
                  <a:schemeClr val="accent1"/>
                </a:solidFill>
              </a:rPr>
              <a:t> </a:t>
            </a:r>
            <a:r>
              <a:rPr lang="en-US" dirty="0" err="1" smtClean="0">
                <a:solidFill>
                  <a:schemeClr val="accent1"/>
                </a:solidFill>
              </a:rPr>
              <a:t>Soc.Ranjivosti</a:t>
            </a:r>
            <a:r>
              <a:rPr lang="en-US" dirty="0" smtClean="0">
                <a:solidFill>
                  <a:schemeClr val="accent1"/>
                </a:solidFill>
              </a:rPr>
              <a:t> </a:t>
            </a:r>
            <a:r>
              <a:rPr lang="mr-IN" dirty="0" smtClean="0">
                <a:solidFill>
                  <a:schemeClr val="accent1"/>
                </a:solidFill>
              </a:rPr>
              <a:t>–</a:t>
            </a:r>
            <a:r>
              <a:rPr lang="en-US" dirty="0" smtClean="0">
                <a:solidFill>
                  <a:schemeClr val="accent1"/>
                </a:solidFill>
              </a:rPr>
              <a:t> </a:t>
            </a:r>
            <a:r>
              <a:rPr lang="en-US" dirty="0" err="1" smtClean="0">
                <a:solidFill>
                  <a:schemeClr val="accent1"/>
                </a:solidFill>
              </a:rPr>
              <a:t>sveukupan</a:t>
            </a:r>
            <a:r>
              <a:rPr lang="en-US" dirty="0" smtClean="0">
                <a:solidFill>
                  <a:schemeClr val="accent1"/>
                </a:solidFill>
              </a:rPr>
              <a:t> </a:t>
            </a:r>
            <a:r>
              <a:rPr lang="en-US" dirty="0" err="1" smtClean="0">
                <a:solidFill>
                  <a:schemeClr val="accent1"/>
                </a:solidFill>
              </a:rPr>
              <a:t>proces</a:t>
            </a:r>
            <a:endParaRPr lang="en-US" dirty="0">
              <a:solidFill>
                <a:schemeClr val="accent1"/>
              </a:solidFill>
            </a:endParaRPr>
          </a:p>
        </p:txBody>
      </p:sp>
      <p:pic>
        <p:nvPicPr>
          <p:cNvPr id="4" name="Picture 3"/>
          <p:cNvPicPr>
            <a:picLocks noChangeAspect="1"/>
          </p:cNvPicPr>
          <p:nvPr/>
        </p:nvPicPr>
        <p:blipFill>
          <a:blip r:embed="rId2"/>
          <a:stretch>
            <a:fillRect/>
          </a:stretch>
        </p:blipFill>
        <p:spPr>
          <a:xfrm>
            <a:off x="11015663" y="15021"/>
            <a:ext cx="1176336" cy="2170196"/>
          </a:xfrm>
          <a:prstGeom prst="rect">
            <a:avLst/>
          </a:prstGeom>
        </p:spPr>
      </p:pic>
      <p:pic>
        <p:nvPicPr>
          <p:cNvPr id="5" name="Picture 4"/>
          <p:cNvPicPr>
            <a:picLocks noChangeAspect="1"/>
          </p:cNvPicPr>
          <p:nvPr/>
        </p:nvPicPr>
        <p:blipFill>
          <a:blip r:embed="rId3"/>
          <a:stretch>
            <a:fillRect/>
          </a:stretch>
        </p:blipFill>
        <p:spPr>
          <a:xfrm>
            <a:off x="1356361" y="1356360"/>
            <a:ext cx="8961120" cy="5349240"/>
          </a:xfrm>
          <a:prstGeom prst="rect">
            <a:avLst/>
          </a:prstGeom>
        </p:spPr>
      </p:pic>
    </p:spTree>
    <p:extLst>
      <p:ext uri="{BB962C8B-B14F-4D97-AF65-F5344CB8AC3E}">
        <p14:creationId xmlns:p14="http://schemas.microsoft.com/office/powerpoint/2010/main" val="16659146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90356" y="365125"/>
            <a:ext cx="1076344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1"/>
                </a:solidFill>
              </a:rPr>
              <a:t>CSVP </a:t>
            </a:r>
            <a:r>
              <a:rPr lang="hr-HR" b="1" dirty="0" smtClean="0">
                <a:solidFill>
                  <a:schemeClr val="accent1"/>
                </a:solidFill>
              </a:rPr>
              <a:t>NAUČENE LEKCIJE / ZAKLJUČCI</a:t>
            </a:r>
            <a:endParaRPr lang="hr-HR" b="1" dirty="0">
              <a:solidFill>
                <a:schemeClr val="accent1"/>
              </a:solidFill>
            </a:endParaRPr>
          </a:p>
        </p:txBody>
      </p:sp>
      <p:sp>
        <p:nvSpPr>
          <p:cNvPr id="3" name="TextBox 2"/>
          <p:cNvSpPr txBox="1"/>
          <p:nvPr/>
        </p:nvSpPr>
        <p:spPr>
          <a:xfrm>
            <a:off x="167023" y="2050906"/>
            <a:ext cx="11610109" cy="4278094"/>
          </a:xfrm>
          <a:prstGeom prst="rect">
            <a:avLst/>
          </a:prstGeom>
          <a:noFill/>
        </p:spPr>
        <p:txBody>
          <a:bodyPr wrap="square" rtlCol="0">
            <a:spAutoFit/>
          </a:bodyPr>
          <a:lstStyle/>
          <a:p>
            <a:pPr marL="457200" indent="-457200">
              <a:buFont typeface="Wingdings" panose="05000000000000000000" pitchFamily="2" charset="2"/>
              <a:buChar char="Ø"/>
            </a:pPr>
            <a:r>
              <a:rPr lang="hr-HR" sz="3200" b="1" dirty="0" smtClean="0">
                <a:solidFill>
                  <a:schemeClr val="accent1">
                    <a:lumMod val="75000"/>
                  </a:schemeClr>
                </a:solidFill>
              </a:rPr>
              <a:t>DOSTUPNOST PODATAKA</a:t>
            </a:r>
          </a:p>
          <a:p>
            <a:pPr marL="457200" indent="-457200">
              <a:buFont typeface="Arial" panose="020B0604020202020204" pitchFamily="34" charset="0"/>
              <a:buChar char="•"/>
            </a:pPr>
            <a:r>
              <a:rPr lang="en-US" sz="2400" b="1" dirty="0" smtClean="0">
                <a:solidFill>
                  <a:schemeClr val="accent2"/>
                </a:solidFill>
              </a:rPr>
              <a:t>U</a:t>
            </a:r>
            <a:r>
              <a:rPr lang="hr-HR" sz="2400" b="1" dirty="0" smtClean="0">
                <a:solidFill>
                  <a:schemeClr val="accent2"/>
                </a:solidFill>
              </a:rPr>
              <a:t>koliko ne postoje adekvatni podaci iz popisa stanovništva možete razmisliti o drugim izvorima podataka ili čak napraviti i svoje vlastito istraživanje i prikupljanje podataka </a:t>
            </a:r>
            <a:r>
              <a:rPr lang="hr-HR" sz="3200" b="1" dirty="0" smtClean="0">
                <a:solidFill>
                  <a:schemeClr val="accent1">
                    <a:lumMod val="75000"/>
                  </a:schemeClr>
                </a:solidFill>
              </a:rPr>
              <a:t>JEDNOSTAVNOST</a:t>
            </a:r>
            <a:endParaRPr lang="hr-HR" sz="3200" b="1" dirty="0" smtClean="0">
              <a:solidFill>
                <a:schemeClr val="accent1">
                  <a:lumMod val="75000"/>
                </a:schemeClr>
              </a:solidFill>
            </a:endParaRPr>
          </a:p>
          <a:p>
            <a:pPr marL="457200" indent="-457200">
              <a:buFont typeface="Arial" panose="020B0604020202020204" pitchFamily="34" charset="0"/>
              <a:buChar char="•"/>
            </a:pPr>
            <a:r>
              <a:rPr lang="en-US" sz="2400" b="1" dirty="0" smtClean="0">
                <a:solidFill>
                  <a:schemeClr val="accent2"/>
                </a:solidFill>
              </a:rPr>
              <a:t>O</a:t>
            </a:r>
            <a:r>
              <a:rPr lang="hr-HR" sz="2400" b="1" dirty="0" err="1" smtClean="0">
                <a:solidFill>
                  <a:schemeClr val="accent2"/>
                </a:solidFill>
              </a:rPr>
              <a:t>sobito</a:t>
            </a:r>
            <a:r>
              <a:rPr lang="hr-HR" sz="2400" b="1" dirty="0" smtClean="0">
                <a:solidFill>
                  <a:schemeClr val="accent2"/>
                </a:solidFill>
              </a:rPr>
              <a:t> preporučljiva za vrijeme trajanje inicijalne faze jer </a:t>
            </a:r>
            <a:r>
              <a:rPr lang="hr-HR" sz="2400" b="1" dirty="0" err="1" smtClean="0">
                <a:solidFill>
                  <a:schemeClr val="accent2"/>
                </a:solidFill>
              </a:rPr>
              <a:t>prekomplicirana</a:t>
            </a:r>
            <a:r>
              <a:rPr lang="hr-HR" sz="2400" b="1" dirty="0" smtClean="0">
                <a:solidFill>
                  <a:schemeClr val="accent2"/>
                </a:solidFill>
              </a:rPr>
              <a:t> rješenja možda neće biti prihvaćena niti održiva</a:t>
            </a:r>
            <a:endParaRPr lang="hr-HR" sz="2400" b="1" dirty="0" smtClean="0">
              <a:solidFill>
                <a:schemeClr val="accent2"/>
              </a:solidFill>
            </a:endParaRPr>
          </a:p>
          <a:p>
            <a:pPr marL="457200" indent="-457200">
              <a:buFont typeface="Wingdings" panose="05000000000000000000" pitchFamily="2" charset="2"/>
              <a:buChar char="Ø"/>
            </a:pPr>
            <a:r>
              <a:rPr lang="hr-HR" sz="3200" b="1" dirty="0" smtClean="0">
                <a:solidFill>
                  <a:schemeClr val="accent1">
                    <a:lumMod val="75000"/>
                  </a:schemeClr>
                </a:solidFill>
              </a:rPr>
              <a:t>USPOREDIVOST</a:t>
            </a:r>
          </a:p>
          <a:p>
            <a:pPr marL="457200" indent="-457200">
              <a:buFont typeface="Arial" panose="020B0604020202020204" pitchFamily="34" charset="0"/>
              <a:buChar char="•"/>
            </a:pPr>
            <a:r>
              <a:rPr lang="en-US" sz="2400" b="1" dirty="0" smtClean="0">
                <a:solidFill>
                  <a:schemeClr val="accent2"/>
                </a:solidFill>
              </a:rPr>
              <a:t>P</a:t>
            </a:r>
            <a:r>
              <a:rPr lang="hr-HR" sz="2400" b="1" dirty="0" err="1" smtClean="0">
                <a:solidFill>
                  <a:schemeClr val="accent2"/>
                </a:solidFill>
              </a:rPr>
              <a:t>odaci</a:t>
            </a:r>
            <a:r>
              <a:rPr lang="hr-HR" sz="2400" b="1" dirty="0" smtClean="0">
                <a:solidFill>
                  <a:schemeClr val="accent2"/>
                </a:solidFill>
              </a:rPr>
              <a:t> o socijalnoj ranjivosti neće u punoj mjeri biti korisni ukoliko se ne mogu uspoređivati jedni s drugima</a:t>
            </a:r>
            <a:endParaRPr lang="hr-HR" sz="2400" b="1" dirty="0" smtClean="0">
              <a:solidFill>
                <a:schemeClr val="accent2"/>
              </a:solidFill>
            </a:endParaRPr>
          </a:p>
          <a:p>
            <a:pPr marL="457200" indent="-457200">
              <a:buFont typeface="Wingdings" panose="05000000000000000000" pitchFamily="2" charset="2"/>
              <a:buChar char="Ø"/>
            </a:pPr>
            <a:r>
              <a:rPr lang="hr-HR" sz="3200" b="1" dirty="0" smtClean="0">
                <a:solidFill>
                  <a:schemeClr val="accent1">
                    <a:lumMod val="75000"/>
                  </a:schemeClr>
                </a:solidFill>
              </a:rPr>
              <a:t>POLITIČKA VOLJA </a:t>
            </a:r>
            <a:r>
              <a:rPr lang="hr-HR" sz="3200" b="1" dirty="0" smtClean="0">
                <a:solidFill>
                  <a:schemeClr val="accent2"/>
                </a:solidFill>
              </a:rPr>
              <a:t>(POSTOJI VRIJEME I MJESTO ZA SVE)</a:t>
            </a:r>
            <a:endParaRPr lang="en-US" sz="3200" b="1" dirty="0">
              <a:solidFill>
                <a:schemeClr val="accent2"/>
              </a:solidFill>
            </a:endParaRPr>
          </a:p>
        </p:txBody>
      </p:sp>
      <p:pic>
        <p:nvPicPr>
          <p:cNvPr id="4" name="Picture 3"/>
          <p:cNvPicPr>
            <a:picLocks noChangeAspect="1"/>
          </p:cNvPicPr>
          <p:nvPr/>
        </p:nvPicPr>
        <p:blipFill>
          <a:blip r:embed="rId2"/>
          <a:stretch>
            <a:fillRect/>
          </a:stretch>
        </p:blipFill>
        <p:spPr>
          <a:xfrm>
            <a:off x="11015663" y="15021"/>
            <a:ext cx="1176336" cy="2170196"/>
          </a:xfrm>
          <a:prstGeom prst="rect">
            <a:avLst/>
          </a:prstGeom>
        </p:spPr>
      </p:pic>
    </p:spTree>
    <p:extLst>
      <p:ext uri="{BB962C8B-B14F-4D97-AF65-F5344CB8AC3E}">
        <p14:creationId xmlns:p14="http://schemas.microsoft.com/office/powerpoint/2010/main" val="19055858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26971" y="2642546"/>
            <a:ext cx="3906982" cy="1077218"/>
          </a:xfrm>
          <a:prstGeom prst="rect">
            <a:avLst/>
          </a:prstGeom>
          <a:noFill/>
        </p:spPr>
        <p:txBody>
          <a:bodyPr wrap="square" rtlCol="0">
            <a:spAutoFit/>
          </a:bodyPr>
          <a:lstStyle/>
          <a:p>
            <a:r>
              <a:rPr lang="hr-HR" sz="3200" b="1" smtClean="0">
                <a:solidFill>
                  <a:schemeClr val="accent1">
                    <a:lumMod val="75000"/>
                  </a:schemeClr>
                </a:solidFill>
              </a:rPr>
              <a:t>         </a:t>
            </a:r>
            <a:r>
              <a:rPr lang="hr-HR" sz="3200" b="1" i="1" smtClean="0">
                <a:solidFill>
                  <a:schemeClr val="accent1">
                    <a:lumMod val="75000"/>
                  </a:schemeClr>
                </a:solidFill>
              </a:rPr>
              <a:t>Hvala na pažnji!</a:t>
            </a:r>
            <a:endParaRPr lang="hr-HR" sz="3200" b="1" i="1" dirty="0" smtClean="0">
              <a:solidFill>
                <a:schemeClr val="accent1">
                  <a:lumMod val="75000"/>
                </a:schemeClr>
              </a:solidFill>
            </a:endParaRPr>
          </a:p>
          <a:p>
            <a:endParaRPr lang="en-US" sz="3200" b="1" dirty="0">
              <a:solidFill>
                <a:schemeClr val="accent1">
                  <a:lumMod val="75000"/>
                </a:schemeClr>
              </a:solidFill>
            </a:endParaRPr>
          </a:p>
        </p:txBody>
      </p:sp>
      <p:graphicFrame>
        <p:nvGraphicFramePr>
          <p:cNvPr id="7" name="Table 6"/>
          <p:cNvGraphicFramePr>
            <a:graphicFrameLocks noGrp="1"/>
          </p:cNvGraphicFramePr>
          <p:nvPr>
            <p:extLst/>
          </p:nvPr>
        </p:nvGraphicFramePr>
        <p:xfrm>
          <a:off x="7638585" y="3087969"/>
          <a:ext cx="4060759" cy="3291840"/>
        </p:xfrm>
        <a:graphic>
          <a:graphicData uri="http://schemas.openxmlformats.org/drawingml/2006/table">
            <a:tbl>
              <a:tblPr/>
              <a:tblGrid>
                <a:gridCol w="4060759"/>
              </a:tblGrid>
              <a:tr h="0">
                <a:tc>
                  <a:txBody>
                    <a:bodyPr/>
                    <a:lstStyle/>
                    <a:p>
                      <a:endParaRPr lang="sk-SK">
                        <a:effectLst/>
                        <a:latin typeface="Times New Roman" charset="0"/>
                      </a:endParaRPr>
                    </a:p>
                    <a:p>
                      <a:r>
                        <a:rPr lang="sk-SK">
                          <a:effectLst/>
                          <a:latin typeface="Times New Roman" charset="0"/>
                        </a:rPr>
                        <a:t> </a:t>
                      </a:r>
                    </a:p>
                  </a:txBody>
                  <a:tcPr marT="0" marB="0">
                    <a:lnL>
                      <a:noFill/>
                    </a:lnL>
                    <a:lnR>
                      <a:noFill/>
                    </a:lnR>
                    <a:lnT>
                      <a:noFill/>
                    </a:lnT>
                    <a:lnB>
                      <a:noFill/>
                    </a:lnB>
                  </a:tcPr>
                </a:tc>
              </a:tr>
              <a:tr h="1057540">
                <a:tc>
                  <a:txBody>
                    <a:bodyPr/>
                    <a:lstStyle/>
                    <a:p>
                      <a:r>
                        <a:rPr lang="en-US" b="1" dirty="0" smtClean="0">
                          <a:solidFill>
                            <a:srgbClr val="193C66"/>
                          </a:solidFill>
                          <a:effectLst/>
                          <a:latin typeface="Arial" charset="0"/>
                        </a:rPr>
                        <a:t>Krunoslav Katic</a:t>
                      </a:r>
                      <a:endParaRPr lang="en-US" dirty="0" smtClean="0">
                        <a:solidFill>
                          <a:srgbClr val="193C66"/>
                        </a:solidFill>
                        <a:effectLst/>
                        <a:latin typeface="Arial" charset="0"/>
                      </a:endParaRPr>
                    </a:p>
                    <a:p>
                      <a:r>
                        <a:rPr lang="en-US" dirty="0" smtClean="0">
                          <a:solidFill>
                            <a:srgbClr val="193C66"/>
                          </a:solidFill>
                          <a:effectLst/>
                          <a:latin typeface="Arial" charset="0"/>
                        </a:rPr>
                        <a:t>SEE Regional Technical Advisor</a:t>
                      </a:r>
                    </a:p>
                    <a:p>
                      <a:r>
                        <a:rPr lang="en-US" dirty="0" smtClean="0">
                          <a:solidFill>
                            <a:srgbClr val="193C66"/>
                          </a:solidFill>
                          <a:effectLst/>
                          <a:latin typeface="Arial" charset="0"/>
                        </a:rPr>
                        <a:t>SEE URBAN Project</a:t>
                      </a:r>
                    </a:p>
                    <a:p>
                      <a:r>
                        <a:rPr lang="en-US" dirty="0" smtClean="0">
                          <a:solidFill>
                            <a:srgbClr val="193C66"/>
                          </a:solidFill>
                          <a:effectLst/>
                          <a:latin typeface="Arial" charset="0"/>
                        </a:rPr>
                        <a:t>Istanbul Regional Hub</a:t>
                      </a:r>
                    </a:p>
                    <a:p>
                      <a:r>
                        <a:rPr lang="en-US" dirty="0" smtClean="0">
                          <a:solidFill>
                            <a:srgbClr val="193C66"/>
                          </a:solidFill>
                          <a:effectLst/>
                          <a:latin typeface="Arial" charset="0"/>
                        </a:rPr>
                        <a:t>Regional Bureau for Europe and CIS</a:t>
                      </a:r>
                    </a:p>
                    <a:p>
                      <a:r>
                        <a:rPr lang="en-US" dirty="0" smtClean="0">
                          <a:solidFill>
                            <a:srgbClr val="193C66"/>
                          </a:solidFill>
                          <a:effectLst/>
                          <a:latin typeface="Arial" charset="0"/>
                        </a:rPr>
                        <a:t>Email: </a:t>
                      </a:r>
                      <a:r>
                        <a:rPr lang="en-US" u="sng" dirty="0" smtClean="0">
                          <a:solidFill>
                            <a:srgbClr val="0563C1"/>
                          </a:solidFill>
                          <a:effectLst/>
                          <a:latin typeface="Arial" charset="0"/>
                          <a:hlinkClick r:id="rId2"/>
                        </a:rPr>
                        <a:t>krunoslav.katic@undp.org</a:t>
                      </a:r>
                      <a:endParaRPr lang="en-US" dirty="0" smtClean="0">
                        <a:solidFill>
                          <a:srgbClr val="0563C1"/>
                        </a:solidFill>
                        <a:effectLst/>
                        <a:latin typeface="Arial" charset="0"/>
                      </a:endParaRPr>
                    </a:p>
                    <a:p>
                      <a:r>
                        <a:rPr lang="en-US" dirty="0" smtClean="0">
                          <a:solidFill>
                            <a:srgbClr val="193C66"/>
                          </a:solidFill>
                          <a:effectLst/>
                          <a:latin typeface="Arial" charset="0"/>
                        </a:rPr>
                        <a:t>Mobile: +385 95 904 9449</a:t>
                      </a:r>
                    </a:p>
                    <a:p>
                      <a:r>
                        <a:rPr lang="en-US" dirty="0" smtClean="0">
                          <a:solidFill>
                            <a:srgbClr val="193C66"/>
                          </a:solidFill>
                          <a:effectLst/>
                          <a:latin typeface="Arial" charset="0"/>
                        </a:rPr>
                        <a:t>Skype: </a:t>
                      </a:r>
                      <a:r>
                        <a:rPr lang="en-US" dirty="0" err="1" smtClean="0">
                          <a:solidFill>
                            <a:srgbClr val="193C66"/>
                          </a:solidFill>
                          <a:effectLst/>
                          <a:latin typeface="Arial" charset="0"/>
                        </a:rPr>
                        <a:t>krunoslav.katic</a:t>
                      </a:r>
                      <a:endParaRPr lang="en-US" dirty="0" smtClean="0">
                        <a:solidFill>
                          <a:srgbClr val="193C66"/>
                        </a:solidFill>
                        <a:effectLst/>
                        <a:latin typeface="Arial" charset="0"/>
                      </a:endParaRPr>
                    </a:p>
                    <a:p>
                      <a:r>
                        <a:rPr lang="en-US" dirty="0" smtClean="0">
                          <a:solidFill>
                            <a:srgbClr val="193C66"/>
                          </a:solidFill>
                          <a:effectLst/>
                          <a:latin typeface="Arial" charset="0"/>
                        </a:rPr>
                        <a:t>Web: </a:t>
                      </a:r>
                      <a:r>
                        <a:rPr lang="en-US" u="sng" dirty="0" smtClean="0">
                          <a:solidFill>
                            <a:srgbClr val="0563C1"/>
                          </a:solidFill>
                          <a:effectLst/>
                          <a:latin typeface="Arial" charset="0"/>
                          <a:hlinkClick r:id="rId3"/>
                        </a:rPr>
                        <a:t>http://eurasia.undp.org</a:t>
                      </a:r>
                      <a:r>
                        <a:rPr lang="en-US" dirty="0" smtClean="0">
                          <a:solidFill>
                            <a:srgbClr val="193C66"/>
                          </a:solidFill>
                          <a:effectLst/>
                          <a:latin typeface="Arial" charset="0"/>
                        </a:rPr>
                        <a:t>  </a:t>
                      </a:r>
                      <a:endParaRPr lang="en-US" dirty="0" smtClean="0">
                        <a:solidFill>
                          <a:srgbClr val="0563C1"/>
                        </a:solidFill>
                        <a:effectLst/>
                        <a:latin typeface="Arial" charset="0"/>
                      </a:endParaRPr>
                    </a:p>
                    <a:p>
                      <a:r>
                        <a:rPr lang="en-US" u="sng" dirty="0" smtClean="0">
                          <a:solidFill>
                            <a:srgbClr val="2E74B5"/>
                          </a:solidFill>
                          <a:effectLst/>
                          <a:latin typeface="Times New Roman" charset="0"/>
                          <a:hlinkClick r:id="rId4" action="ppaction://hlinkfile"/>
                        </a:rPr>
                        <a:t>www.undp.org</a:t>
                      </a:r>
                      <a:endParaRPr lang="en-US" dirty="0">
                        <a:solidFill>
                          <a:srgbClr val="2E74B5"/>
                        </a:solidFill>
                        <a:effectLst/>
                        <a:latin typeface="Times New Roman" charset="0"/>
                      </a:endParaRPr>
                    </a:p>
                  </a:txBody>
                  <a:tcPr marT="0" marB="0">
                    <a:lnL>
                      <a:noFill/>
                    </a:lnL>
                    <a:lnR>
                      <a:noFill/>
                    </a:lnR>
                    <a:lnT>
                      <a:noFill/>
                    </a:lnT>
                    <a:lnB>
                      <a:noFill/>
                    </a:lnB>
                  </a:tcPr>
                </a:tc>
              </a:tr>
            </a:tbl>
          </a:graphicData>
        </a:graphic>
      </p:graphicFrame>
      <p:sp>
        <p:nvSpPr>
          <p:cNvPr id="8" name="AutoShape 2" descr="nknown.png"/>
          <p:cNvSpPr>
            <a:spLocks noChangeAspect="1" noChangeArrowheads="1"/>
          </p:cNvSpPr>
          <p:nvPr/>
        </p:nvSpPr>
        <p:spPr bwMode="auto">
          <a:xfrm>
            <a:off x="4836306" y="2876355"/>
            <a:ext cx="26944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5"/>
          <a:stretch>
            <a:fillRect/>
          </a:stretch>
        </p:blipFill>
        <p:spPr>
          <a:xfrm>
            <a:off x="568036" y="3478262"/>
            <a:ext cx="6754723" cy="1606674"/>
          </a:xfrm>
          <a:prstGeom prst="rect">
            <a:avLst/>
          </a:prstGeom>
        </p:spPr>
      </p:pic>
      <p:pic>
        <p:nvPicPr>
          <p:cNvPr id="9" name="Picture 8"/>
          <p:cNvPicPr>
            <a:picLocks noChangeAspect="1"/>
          </p:cNvPicPr>
          <p:nvPr/>
        </p:nvPicPr>
        <p:blipFill>
          <a:blip r:embed="rId6"/>
          <a:stretch>
            <a:fillRect/>
          </a:stretch>
        </p:blipFill>
        <p:spPr>
          <a:xfrm>
            <a:off x="11015663" y="15021"/>
            <a:ext cx="1176336" cy="2170196"/>
          </a:xfrm>
          <a:prstGeom prst="rect">
            <a:avLst/>
          </a:prstGeom>
        </p:spPr>
      </p:pic>
      <p:sp>
        <p:nvSpPr>
          <p:cNvPr id="4" name="Rectangle 3"/>
          <p:cNvSpPr/>
          <p:nvPr/>
        </p:nvSpPr>
        <p:spPr>
          <a:xfrm>
            <a:off x="360792" y="776953"/>
            <a:ext cx="9199954" cy="677108"/>
          </a:xfrm>
          <a:prstGeom prst="rect">
            <a:avLst/>
          </a:prstGeom>
          <a:ln w="31750">
            <a:solidFill>
              <a:schemeClr val="accent2"/>
            </a:solidFill>
          </a:ln>
        </p:spPr>
        <p:txBody>
          <a:bodyPr wrap="none">
            <a:spAutoFit/>
          </a:bodyPr>
          <a:lstStyle/>
          <a:p>
            <a:r>
              <a:rPr lang="en-US" sz="3800" dirty="0" err="1" smtClean="0">
                <a:solidFill>
                  <a:schemeClr val="accent1"/>
                </a:solidFill>
                <a:latin typeface="arial" charset="0"/>
              </a:rPr>
              <a:t>Ranjivost</a:t>
            </a:r>
            <a:r>
              <a:rPr lang="en-US" sz="3800" dirty="0" smtClean="0">
                <a:solidFill>
                  <a:schemeClr val="accent1"/>
                </a:solidFill>
                <a:latin typeface="arial" charset="0"/>
              </a:rPr>
              <a:t> je </a:t>
            </a:r>
            <a:r>
              <a:rPr lang="en-US" sz="3800" dirty="0" err="1" smtClean="0">
                <a:solidFill>
                  <a:schemeClr val="accent2"/>
                </a:solidFill>
                <a:latin typeface="arial" charset="0"/>
              </a:rPr>
              <a:t>humana</a:t>
            </a:r>
            <a:r>
              <a:rPr lang="en-US" sz="3800" dirty="0" smtClean="0">
                <a:solidFill>
                  <a:schemeClr val="accent1"/>
                </a:solidFill>
                <a:latin typeface="arial" charset="0"/>
              </a:rPr>
              <a:t> </a:t>
            </a:r>
            <a:r>
              <a:rPr lang="en-US" sz="3800" dirty="0" err="1" smtClean="0">
                <a:solidFill>
                  <a:schemeClr val="accent1"/>
                </a:solidFill>
                <a:latin typeface="arial" charset="0"/>
              </a:rPr>
              <a:t>dimenzija</a:t>
            </a:r>
            <a:r>
              <a:rPr lang="en-US" sz="3800" dirty="0" smtClean="0">
                <a:solidFill>
                  <a:schemeClr val="accent1"/>
                </a:solidFill>
                <a:latin typeface="arial" charset="0"/>
              </a:rPr>
              <a:t> </a:t>
            </a:r>
            <a:r>
              <a:rPr lang="en-US" sz="3800" dirty="0" err="1" smtClean="0">
                <a:solidFill>
                  <a:schemeClr val="accent1"/>
                </a:solidFill>
                <a:latin typeface="arial" charset="0"/>
              </a:rPr>
              <a:t>katastrofa</a:t>
            </a:r>
            <a:r>
              <a:rPr lang="en-US" sz="3800" dirty="0" smtClean="0">
                <a:solidFill>
                  <a:schemeClr val="accent1"/>
                </a:solidFill>
                <a:latin typeface="arial" charset="0"/>
              </a:rPr>
              <a:t>!</a:t>
            </a:r>
            <a:endParaRPr lang="en-US" sz="3800" dirty="0">
              <a:solidFill>
                <a:schemeClr val="accent1"/>
              </a:solidFill>
            </a:endParaRPr>
          </a:p>
        </p:txBody>
      </p:sp>
    </p:spTree>
    <p:extLst>
      <p:ext uri="{BB962C8B-B14F-4D97-AF65-F5344CB8AC3E}">
        <p14:creationId xmlns:p14="http://schemas.microsoft.com/office/powerpoint/2010/main" val="16073215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1028218" y="6642556"/>
            <a:ext cx="1163782" cy="215444"/>
          </a:xfrm>
          <a:prstGeom prst="rect">
            <a:avLst/>
          </a:prstGeom>
          <a:noFill/>
        </p:spPr>
        <p:txBody>
          <a:bodyPr wrap="square" rtlCol="0">
            <a:spAutoFit/>
          </a:bodyPr>
          <a:lstStyle/>
          <a:p>
            <a:r>
              <a:rPr lang="hr-HR" sz="800" dirty="0" smtClean="0"/>
              <a:t>SOURCE: www.pixel..hr</a:t>
            </a:r>
            <a:endParaRPr lang="en-US" sz="800" dirty="0"/>
          </a:p>
        </p:txBody>
      </p:sp>
      <p:grpSp>
        <p:nvGrpSpPr>
          <p:cNvPr id="5" name="Group 4"/>
          <p:cNvGrpSpPr/>
          <p:nvPr/>
        </p:nvGrpSpPr>
        <p:grpSpPr>
          <a:xfrm>
            <a:off x="248635" y="281606"/>
            <a:ext cx="2525045" cy="1425274"/>
            <a:chOff x="1259661" y="2550281"/>
            <a:chExt cx="3160329" cy="2179988"/>
          </a:xfrm>
        </p:grpSpPr>
        <p:sp>
          <p:nvSpPr>
            <p:cNvPr id="6" name="Oval 5"/>
            <p:cNvSpPr/>
            <p:nvPr/>
          </p:nvSpPr>
          <p:spPr>
            <a:xfrm>
              <a:off x="1259661" y="2550281"/>
              <a:ext cx="3160329" cy="2179988"/>
            </a:xfrm>
            <a:prstGeom prst="ellipse">
              <a:avLst/>
            </a:prstGeom>
            <a:gradFill rotWithShape="0">
              <a:gsLst>
                <a:gs pos="0">
                  <a:schemeClr val="accent1">
                    <a:alpha val="50000"/>
                    <a:hueOff val="0"/>
                    <a:satOff val="0"/>
                    <a:lumOff val="0"/>
                    <a:alphaOff val="0"/>
                    <a:satMod val="103000"/>
                    <a:lumMod val="102000"/>
                    <a:tint val="94000"/>
                  </a:schemeClr>
                </a:gs>
                <a:gs pos="50000">
                  <a:srgbClr val="7030A0"/>
                </a:gs>
                <a:gs pos="100000">
                  <a:schemeClr val="accent1">
                    <a:alpha val="50000"/>
                    <a:hueOff val="0"/>
                    <a:satOff val="0"/>
                    <a:lumOff val="0"/>
                    <a:alphaOff val="0"/>
                    <a:lumMod val="99000"/>
                    <a:satMod val="120000"/>
                    <a:shade val="78000"/>
                  </a:schemeClr>
                </a:gs>
              </a:gsLst>
            </a:gradFill>
          </p:spPr>
          <p:style>
            <a:lnRef idx="0">
              <a:schemeClr val="lt1">
                <a:hueOff val="0"/>
                <a:satOff val="0"/>
                <a:lumOff val="0"/>
                <a:alphaOff val="0"/>
              </a:schemeClr>
            </a:lnRef>
            <a:fillRef idx="3">
              <a:scrgbClr r="0" g="0" b="0"/>
            </a:fillRef>
            <a:effectRef idx="0">
              <a:schemeClr val="accent1">
                <a:alpha val="50000"/>
                <a:hueOff val="0"/>
                <a:satOff val="0"/>
                <a:lumOff val="0"/>
                <a:alphaOff val="0"/>
              </a:schemeClr>
            </a:effectRef>
            <a:fontRef idx="minor">
              <a:schemeClr val="tx1"/>
            </a:fontRef>
          </p:style>
        </p:sp>
        <p:sp>
          <p:nvSpPr>
            <p:cNvPr id="7" name="Oval 4"/>
            <p:cNvSpPr/>
            <p:nvPr/>
          </p:nvSpPr>
          <p:spPr>
            <a:xfrm>
              <a:off x="1722480" y="2869533"/>
              <a:ext cx="2234691" cy="154148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3300" kern="1200" dirty="0" err="1" smtClean="0">
                  <a:solidFill>
                    <a:schemeClr val="bg1"/>
                  </a:solidFill>
                </a:rPr>
                <a:t>Izloženost</a:t>
              </a:r>
              <a:endParaRPr lang="en-US" sz="3300" kern="1200" dirty="0">
                <a:solidFill>
                  <a:schemeClr val="bg1"/>
                </a:solidFill>
              </a:endParaRPr>
            </a:p>
          </p:txBody>
        </p:sp>
      </p:grpSp>
    </p:spTree>
    <p:extLst>
      <p:ext uri="{BB962C8B-B14F-4D97-AF65-F5344CB8AC3E}">
        <p14:creationId xmlns:p14="http://schemas.microsoft.com/office/powerpoint/2010/main" val="7961700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12907"/>
          </a:xfrm>
          <a:prstGeom prst="rect">
            <a:avLst/>
          </a:prstGeom>
        </p:spPr>
      </p:pic>
      <p:grpSp>
        <p:nvGrpSpPr>
          <p:cNvPr id="6" name="Group 5"/>
          <p:cNvGrpSpPr/>
          <p:nvPr/>
        </p:nvGrpSpPr>
        <p:grpSpPr>
          <a:xfrm>
            <a:off x="179143" y="174825"/>
            <a:ext cx="2914577" cy="1623495"/>
            <a:chOff x="6684680" y="1316912"/>
            <a:chExt cx="3116435" cy="2149710"/>
          </a:xfrm>
        </p:grpSpPr>
        <p:sp>
          <p:nvSpPr>
            <p:cNvPr id="7" name="Oval 6"/>
            <p:cNvSpPr/>
            <p:nvPr/>
          </p:nvSpPr>
          <p:spPr>
            <a:xfrm>
              <a:off x="6684680" y="1316912"/>
              <a:ext cx="3116435" cy="2149710"/>
            </a:xfrm>
            <a:prstGeom prst="ellipse">
              <a:avLst/>
            </a:prstGeom>
            <a:gradFill rotWithShape="0">
              <a:gsLst>
                <a:gs pos="0">
                  <a:srgbClr val="FFC000"/>
                </a:gs>
                <a:gs pos="10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gradFill>
          </p:spPr>
          <p:style>
            <a:lnRef idx="0">
              <a:schemeClr val="lt1">
                <a:hueOff val="0"/>
                <a:satOff val="0"/>
                <a:lumOff val="0"/>
                <a:alphaOff val="0"/>
              </a:schemeClr>
            </a:lnRef>
            <a:fillRef idx="3">
              <a:scrgbClr r="0" g="0" b="0"/>
            </a:fillRef>
            <a:effectRef idx="0">
              <a:schemeClr val="accent1">
                <a:alpha val="50000"/>
                <a:hueOff val="0"/>
                <a:satOff val="0"/>
                <a:lumOff val="0"/>
                <a:alphaOff val="0"/>
              </a:schemeClr>
            </a:effectRef>
            <a:fontRef idx="minor">
              <a:schemeClr val="tx1"/>
            </a:fontRef>
          </p:style>
        </p:sp>
        <p:sp>
          <p:nvSpPr>
            <p:cNvPr id="8" name="Oval 4"/>
            <p:cNvSpPr/>
            <p:nvPr/>
          </p:nvSpPr>
          <p:spPr>
            <a:xfrm>
              <a:off x="7141071" y="1631730"/>
              <a:ext cx="2203653" cy="152007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err="1" smtClean="0">
                  <a:ln>
                    <a:noFill/>
                  </a:ln>
                  <a:solidFill>
                    <a:schemeClr val="bg1"/>
                  </a:solidFill>
                </a:rPr>
                <a:t>Kapacitet</a:t>
              </a:r>
              <a:endParaRPr lang="en-US" sz="3200" kern="1200" dirty="0">
                <a:ln>
                  <a:noFill/>
                </a:ln>
                <a:solidFill>
                  <a:schemeClr val="bg1"/>
                </a:solidFill>
              </a:endParaRPr>
            </a:p>
          </p:txBody>
        </p:sp>
      </p:grpSp>
    </p:spTree>
    <p:extLst>
      <p:ext uri="{BB962C8B-B14F-4D97-AF65-F5344CB8AC3E}">
        <p14:creationId xmlns:p14="http://schemas.microsoft.com/office/powerpoint/2010/main" val="19882883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30" y="-9773"/>
            <a:ext cx="6020972" cy="347472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0972" y="0"/>
            <a:ext cx="6171027" cy="347472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474720"/>
            <a:ext cx="6020973" cy="338017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0972" y="3464947"/>
            <a:ext cx="6171028" cy="3389947"/>
          </a:xfrm>
          <a:prstGeom prst="rect">
            <a:avLst/>
          </a:prstGeom>
        </p:spPr>
      </p:pic>
      <p:sp>
        <p:nvSpPr>
          <p:cNvPr id="7" name="TextBox 6"/>
          <p:cNvSpPr txBox="1"/>
          <p:nvPr/>
        </p:nvSpPr>
        <p:spPr>
          <a:xfrm>
            <a:off x="11028218" y="6642556"/>
            <a:ext cx="1163782" cy="215444"/>
          </a:xfrm>
          <a:prstGeom prst="rect">
            <a:avLst/>
          </a:prstGeom>
          <a:noFill/>
        </p:spPr>
        <p:txBody>
          <a:bodyPr wrap="square" rtlCol="0">
            <a:spAutoFit/>
          </a:bodyPr>
          <a:lstStyle/>
          <a:p>
            <a:r>
              <a:rPr lang="hr-HR" sz="800" dirty="0" smtClean="0"/>
              <a:t>SOURCE: www.pixel..hr</a:t>
            </a:r>
            <a:endParaRPr lang="en-US" sz="800" dirty="0"/>
          </a:p>
        </p:txBody>
      </p:sp>
      <p:grpSp>
        <p:nvGrpSpPr>
          <p:cNvPr id="9" name="Group 8"/>
          <p:cNvGrpSpPr/>
          <p:nvPr/>
        </p:nvGrpSpPr>
        <p:grpSpPr>
          <a:xfrm>
            <a:off x="1" y="129105"/>
            <a:ext cx="3139439" cy="1547295"/>
            <a:chOff x="3699582" y="3017606"/>
            <a:chExt cx="3116435" cy="2149710"/>
          </a:xfrm>
        </p:grpSpPr>
        <p:sp>
          <p:nvSpPr>
            <p:cNvPr id="10" name="Oval 9"/>
            <p:cNvSpPr/>
            <p:nvPr/>
          </p:nvSpPr>
          <p:spPr>
            <a:xfrm>
              <a:off x="3699582" y="3017606"/>
              <a:ext cx="3116435" cy="2149710"/>
            </a:xfrm>
            <a:prstGeom prst="ellipse">
              <a:avLst/>
            </a:prstGeom>
            <a:gradFill rotWithShape="0">
              <a:gsLst>
                <a:gs pos="0">
                  <a:schemeClr val="accent1">
                    <a:alpha val="50000"/>
                    <a:hueOff val="0"/>
                    <a:satOff val="0"/>
                    <a:lumOff val="0"/>
                    <a:alphaOff val="0"/>
                    <a:satMod val="103000"/>
                    <a:lumMod val="102000"/>
                    <a:tint val="94000"/>
                  </a:schemeClr>
                </a:gs>
                <a:gs pos="50000">
                  <a:srgbClr val="00B0F0"/>
                </a:gs>
                <a:gs pos="100000">
                  <a:schemeClr val="accent1">
                    <a:alpha val="50000"/>
                    <a:hueOff val="0"/>
                    <a:satOff val="0"/>
                    <a:lumOff val="0"/>
                    <a:alphaOff val="0"/>
                    <a:lumMod val="99000"/>
                    <a:satMod val="120000"/>
                    <a:shade val="78000"/>
                  </a:schemeClr>
                </a:gs>
              </a:gsLst>
            </a:gradFill>
          </p:spPr>
          <p:style>
            <a:lnRef idx="0">
              <a:schemeClr val="lt1">
                <a:hueOff val="0"/>
                <a:satOff val="0"/>
                <a:lumOff val="0"/>
                <a:alphaOff val="0"/>
              </a:schemeClr>
            </a:lnRef>
            <a:fillRef idx="3">
              <a:scrgbClr r="0" g="0" b="0"/>
            </a:fillRef>
            <a:effectRef idx="0">
              <a:schemeClr val="accent1">
                <a:alpha val="50000"/>
                <a:hueOff val="0"/>
                <a:satOff val="0"/>
                <a:lumOff val="0"/>
                <a:alphaOff val="0"/>
              </a:schemeClr>
            </a:effectRef>
            <a:fontRef idx="minor">
              <a:schemeClr val="tx1"/>
            </a:fontRef>
          </p:style>
        </p:sp>
        <p:sp>
          <p:nvSpPr>
            <p:cNvPr id="11" name="Oval 4"/>
            <p:cNvSpPr/>
            <p:nvPr/>
          </p:nvSpPr>
          <p:spPr>
            <a:xfrm>
              <a:off x="4155973" y="3332424"/>
              <a:ext cx="2203653" cy="152007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err="1" smtClean="0">
                  <a:ln>
                    <a:noFill/>
                  </a:ln>
                  <a:solidFill>
                    <a:schemeClr val="bg1"/>
                  </a:solidFill>
                </a:rPr>
                <a:t>Ranjivost</a:t>
              </a:r>
              <a:endParaRPr lang="en-US" sz="3200" kern="1200" dirty="0">
                <a:ln>
                  <a:noFill/>
                </a:ln>
                <a:solidFill>
                  <a:schemeClr val="bg1"/>
                </a:solidFill>
              </a:endParaRPr>
            </a:p>
          </p:txBody>
        </p:sp>
      </p:grpSp>
    </p:spTree>
    <p:extLst>
      <p:ext uri="{BB962C8B-B14F-4D97-AF65-F5344CB8AC3E}">
        <p14:creationId xmlns:p14="http://schemas.microsoft.com/office/powerpoint/2010/main" val="2593250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07522" y="381516"/>
            <a:ext cx="9981211" cy="2124178"/>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dirty="0" smtClean="0"/>
              <a:t/>
            </a:r>
            <a:br>
              <a:rPr lang="en-US" dirty="0" smtClean="0"/>
            </a:br>
            <a:r>
              <a:rPr lang="en-US" sz="16000" b="1" dirty="0" smtClean="0">
                <a:solidFill>
                  <a:srgbClr val="FF8C1C"/>
                </a:solidFill>
                <a:latin typeface="MyriadPro" charset="0"/>
              </a:rPr>
              <a:t>SENDAI </a:t>
            </a:r>
            <a:r>
              <a:rPr lang="en-US" sz="16000" b="1" dirty="0" err="1" smtClean="0">
                <a:solidFill>
                  <a:srgbClr val="FF8C1C"/>
                </a:solidFill>
                <a:latin typeface="MyriadPro" charset="0"/>
              </a:rPr>
              <a:t>Okvir</a:t>
            </a:r>
            <a:r>
              <a:rPr lang="en-US" sz="16000" b="1" dirty="0" smtClean="0">
                <a:solidFill>
                  <a:srgbClr val="FF8C1C"/>
                </a:solidFill>
                <a:latin typeface="MyriadPro" charset="0"/>
              </a:rPr>
              <a:t> </a:t>
            </a:r>
            <a:r>
              <a:rPr lang="en-US" sz="16000" b="1" dirty="0" err="1" smtClean="0">
                <a:solidFill>
                  <a:srgbClr val="FF8C1C"/>
                </a:solidFill>
                <a:latin typeface="MyriadPro" charset="0"/>
              </a:rPr>
              <a:t>za</a:t>
            </a:r>
            <a:r>
              <a:rPr lang="en-US" sz="16000" b="1" dirty="0" smtClean="0">
                <a:solidFill>
                  <a:srgbClr val="FF8C1C"/>
                </a:solidFill>
                <a:latin typeface="MyriadPro" charset="0"/>
              </a:rPr>
              <a:t> </a:t>
            </a:r>
            <a:r>
              <a:rPr lang="en-US" sz="16000" b="1" dirty="0" err="1" smtClean="0">
                <a:solidFill>
                  <a:srgbClr val="FF8C1C"/>
                </a:solidFill>
                <a:latin typeface="MyriadPro" charset="0"/>
              </a:rPr>
              <a:t>djelovanje</a:t>
            </a:r>
            <a:endParaRPr lang="en-US" sz="16000" b="1" dirty="0" smtClean="0">
              <a:solidFill>
                <a:srgbClr val="FF8C1C"/>
              </a:solidFill>
              <a:latin typeface="MyriadPro" charset="0"/>
            </a:endParaRPr>
          </a:p>
          <a:p>
            <a:pPr>
              <a:lnSpc>
                <a:spcPct val="120000"/>
              </a:lnSpc>
            </a:pPr>
            <a:r>
              <a:rPr lang="en-US" sz="16000" b="1" dirty="0" err="1" smtClean="0">
                <a:solidFill>
                  <a:schemeClr val="accent1"/>
                </a:solidFill>
                <a:latin typeface="MyriadPro" charset="0"/>
              </a:rPr>
              <a:t>Prioritet</a:t>
            </a:r>
            <a:r>
              <a:rPr lang="en-US" sz="16000" b="1" dirty="0" smtClean="0">
                <a:solidFill>
                  <a:schemeClr val="accent1"/>
                </a:solidFill>
                <a:latin typeface="MyriadPro" charset="0"/>
              </a:rPr>
              <a:t> 1</a:t>
            </a:r>
          </a:p>
          <a:p>
            <a:pPr>
              <a:lnSpc>
                <a:spcPct val="120000"/>
              </a:lnSpc>
            </a:pPr>
            <a:r>
              <a:rPr lang="en-US" sz="16000" b="1" dirty="0" err="1" smtClean="0">
                <a:solidFill>
                  <a:srgbClr val="FF8C1C"/>
                </a:solidFill>
                <a:latin typeface="MyriadPro" charset="0"/>
              </a:rPr>
              <a:t>Razumijevanje</a:t>
            </a:r>
            <a:r>
              <a:rPr lang="en-US" sz="16000" b="1" dirty="0" smtClean="0">
                <a:solidFill>
                  <a:srgbClr val="FF8C1C"/>
                </a:solidFill>
                <a:latin typeface="MyriadPro" charset="0"/>
              </a:rPr>
              <a:t> </a:t>
            </a:r>
            <a:r>
              <a:rPr lang="en-US" sz="16000" b="1" dirty="0" err="1" smtClean="0">
                <a:solidFill>
                  <a:srgbClr val="FF8C1C"/>
                </a:solidFill>
                <a:latin typeface="MyriadPro" charset="0"/>
              </a:rPr>
              <a:t>rizika</a:t>
            </a:r>
            <a:r>
              <a:rPr lang="en-US" sz="16000" b="1" dirty="0" smtClean="0">
                <a:solidFill>
                  <a:srgbClr val="FF8C1C"/>
                </a:solidFill>
                <a:latin typeface="MyriadPro" charset="0"/>
              </a:rPr>
              <a:t> od </a:t>
            </a:r>
            <a:r>
              <a:rPr lang="en-US" sz="16000" b="1" dirty="0" err="1" smtClean="0">
                <a:solidFill>
                  <a:srgbClr val="FF8C1C"/>
                </a:solidFill>
                <a:latin typeface="MyriadPro" charset="0"/>
              </a:rPr>
              <a:t>katastrofa</a:t>
            </a:r>
            <a:r>
              <a:rPr lang="en-US" sz="16000" b="1" dirty="0" smtClean="0">
                <a:solidFill>
                  <a:srgbClr val="FF8C1C"/>
                </a:solidFill>
                <a:latin typeface="MyriadPro" charset="0"/>
              </a:rPr>
              <a:t> </a:t>
            </a:r>
            <a:r>
              <a:rPr lang="en-US" sz="5300" dirty="0" smtClean="0"/>
              <a:t/>
            </a:r>
            <a:br>
              <a:rPr lang="en-US" sz="5300" dirty="0" smtClean="0"/>
            </a:br>
            <a:endParaRPr lang="en-US" sz="5300" dirty="0"/>
          </a:p>
        </p:txBody>
      </p:sp>
      <p:sp>
        <p:nvSpPr>
          <p:cNvPr id="3" name="Content Placeholder 2"/>
          <p:cNvSpPr txBox="1">
            <a:spLocks/>
          </p:cNvSpPr>
          <p:nvPr/>
        </p:nvSpPr>
        <p:spPr>
          <a:xfrm>
            <a:off x="451262" y="2332037"/>
            <a:ext cx="11174681"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2000" dirty="0" smtClean="0"/>
          </a:p>
          <a:p>
            <a:endParaRPr lang="en-US" sz="2000" dirty="0" smtClean="0"/>
          </a:p>
          <a:p>
            <a:pPr>
              <a:buFont typeface="Wingdings" charset="2"/>
              <a:buChar char="Ø"/>
            </a:pPr>
            <a:r>
              <a:rPr lang="pl-PL" dirty="0" err="1" smtClean="0">
                <a:solidFill>
                  <a:schemeClr val="accent1"/>
                </a:solidFill>
              </a:rPr>
              <a:t>Upravljanje</a:t>
            </a:r>
            <a:r>
              <a:rPr lang="pl-PL" dirty="0" smtClean="0">
                <a:solidFill>
                  <a:schemeClr val="accent1"/>
                </a:solidFill>
              </a:rPr>
              <a:t> </a:t>
            </a:r>
            <a:r>
              <a:rPr lang="pl-PL" dirty="0" err="1" smtClean="0">
                <a:solidFill>
                  <a:schemeClr val="accent1"/>
                </a:solidFill>
              </a:rPr>
              <a:t>rizicima</a:t>
            </a:r>
            <a:r>
              <a:rPr lang="pl-PL" dirty="0" smtClean="0">
                <a:solidFill>
                  <a:schemeClr val="accent1"/>
                </a:solidFill>
              </a:rPr>
              <a:t> od katastrofa </a:t>
            </a:r>
            <a:r>
              <a:rPr lang="pl-PL" dirty="0" err="1" smtClean="0">
                <a:solidFill>
                  <a:schemeClr val="accent1"/>
                </a:solidFill>
              </a:rPr>
              <a:t>treba</a:t>
            </a:r>
            <a:r>
              <a:rPr lang="pl-PL" dirty="0" smtClean="0">
                <a:solidFill>
                  <a:schemeClr val="accent1"/>
                </a:solidFill>
              </a:rPr>
              <a:t> </a:t>
            </a:r>
            <a:r>
              <a:rPr lang="pl-PL" dirty="0" err="1" smtClean="0">
                <a:solidFill>
                  <a:schemeClr val="accent1"/>
                </a:solidFill>
              </a:rPr>
              <a:t>biti</a:t>
            </a:r>
            <a:r>
              <a:rPr lang="pl-PL" dirty="0" smtClean="0">
                <a:solidFill>
                  <a:schemeClr val="accent1"/>
                </a:solidFill>
              </a:rPr>
              <a:t> </a:t>
            </a:r>
            <a:r>
              <a:rPr lang="en-US" dirty="0" err="1" smtClean="0">
                <a:solidFill>
                  <a:schemeClr val="accent1"/>
                </a:solidFill>
              </a:rPr>
              <a:t>zasnovano</a:t>
            </a:r>
            <a:r>
              <a:rPr lang="en-US" dirty="0" smtClean="0">
                <a:solidFill>
                  <a:schemeClr val="accent1"/>
                </a:solidFill>
              </a:rPr>
              <a:t> </a:t>
            </a:r>
            <a:r>
              <a:rPr lang="en-US" dirty="0" err="1" smtClean="0">
                <a:solidFill>
                  <a:schemeClr val="accent1"/>
                </a:solidFill>
              </a:rPr>
              <a:t>na</a:t>
            </a:r>
            <a:r>
              <a:rPr lang="en-US" dirty="0" smtClean="0">
                <a:solidFill>
                  <a:schemeClr val="accent1"/>
                </a:solidFill>
              </a:rPr>
              <a:t> </a:t>
            </a:r>
            <a:r>
              <a:rPr lang="en-US" dirty="0" err="1" smtClean="0">
                <a:solidFill>
                  <a:schemeClr val="accent1"/>
                </a:solidFill>
              </a:rPr>
              <a:t>razumijevanju</a:t>
            </a:r>
            <a:r>
              <a:rPr lang="en-US" dirty="0" smtClean="0">
                <a:solidFill>
                  <a:schemeClr val="accent1"/>
                </a:solidFill>
              </a:rPr>
              <a:t> </a:t>
            </a:r>
            <a:r>
              <a:rPr lang="en-US" dirty="0" err="1" smtClean="0">
                <a:solidFill>
                  <a:schemeClr val="accent1"/>
                </a:solidFill>
              </a:rPr>
              <a:t>rizika</a:t>
            </a:r>
            <a:r>
              <a:rPr lang="en-US" dirty="0" smtClean="0">
                <a:solidFill>
                  <a:schemeClr val="accent1"/>
                </a:solidFill>
              </a:rPr>
              <a:t> od </a:t>
            </a:r>
            <a:r>
              <a:rPr lang="en-US" dirty="0" err="1" smtClean="0">
                <a:solidFill>
                  <a:schemeClr val="accent1"/>
                </a:solidFill>
              </a:rPr>
              <a:t>katastrofa</a:t>
            </a:r>
            <a:r>
              <a:rPr lang="en-US" dirty="0" smtClean="0">
                <a:solidFill>
                  <a:schemeClr val="accent1"/>
                </a:solidFill>
              </a:rPr>
              <a:t> u </a:t>
            </a:r>
            <a:r>
              <a:rPr lang="en-US" dirty="0" err="1" smtClean="0">
                <a:solidFill>
                  <a:schemeClr val="accent1"/>
                </a:solidFill>
              </a:rPr>
              <a:t>svim</a:t>
            </a:r>
            <a:r>
              <a:rPr lang="en-US" dirty="0" smtClean="0">
                <a:solidFill>
                  <a:schemeClr val="accent1"/>
                </a:solidFill>
              </a:rPr>
              <a:t> </a:t>
            </a:r>
            <a:r>
              <a:rPr lang="en-US" dirty="0" err="1" smtClean="0">
                <a:solidFill>
                  <a:schemeClr val="accent1"/>
                </a:solidFill>
              </a:rPr>
              <a:t>njegovim</a:t>
            </a:r>
            <a:r>
              <a:rPr lang="en-US" dirty="0" smtClean="0">
                <a:solidFill>
                  <a:schemeClr val="accent1"/>
                </a:solidFill>
              </a:rPr>
              <a:t> </a:t>
            </a:r>
            <a:r>
              <a:rPr lang="en-US" dirty="0" err="1" smtClean="0">
                <a:solidFill>
                  <a:schemeClr val="accent1"/>
                </a:solidFill>
              </a:rPr>
              <a:t>dimenzijama</a:t>
            </a:r>
            <a:r>
              <a:rPr lang="en-US" dirty="0" smtClean="0">
                <a:solidFill>
                  <a:schemeClr val="accent1"/>
                </a:solidFill>
              </a:rPr>
              <a:t> </a:t>
            </a:r>
            <a:r>
              <a:rPr lang="en-US" dirty="0" err="1" smtClean="0">
                <a:solidFill>
                  <a:schemeClr val="accent1"/>
                </a:solidFill>
              </a:rPr>
              <a:t>ranjivosti</a:t>
            </a:r>
            <a:r>
              <a:rPr lang="en-US" dirty="0" smtClean="0">
                <a:solidFill>
                  <a:schemeClr val="accent1"/>
                </a:solidFill>
              </a:rPr>
              <a:t>, </a:t>
            </a:r>
            <a:r>
              <a:rPr lang="en-US" dirty="0" err="1" smtClean="0">
                <a:solidFill>
                  <a:schemeClr val="accent1"/>
                </a:solidFill>
              </a:rPr>
              <a:t>kapaciteta</a:t>
            </a:r>
            <a:r>
              <a:rPr lang="en-US" dirty="0" smtClean="0">
                <a:solidFill>
                  <a:schemeClr val="accent1"/>
                </a:solidFill>
              </a:rPr>
              <a:t>, </a:t>
            </a:r>
            <a:r>
              <a:rPr lang="en-US" dirty="0" err="1" smtClean="0">
                <a:solidFill>
                  <a:schemeClr val="accent1"/>
                </a:solidFill>
              </a:rPr>
              <a:t>izloženosti</a:t>
            </a:r>
            <a:r>
              <a:rPr lang="en-US" dirty="0" smtClean="0">
                <a:solidFill>
                  <a:schemeClr val="accent1"/>
                </a:solidFill>
              </a:rPr>
              <a:t> </a:t>
            </a:r>
            <a:r>
              <a:rPr lang="en-US" dirty="0" err="1" smtClean="0">
                <a:solidFill>
                  <a:schemeClr val="accent1"/>
                </a:solidFill>
              </a:rPr>
              <a:t>osoba</a:t>
            </a:r>
            <a:r>
              <a:rPr lang="en-US" dirty="0" smtClean="0">
                <a:solidFill>
                  <a:schemeClr val="accent1"/>
                </a:solidFill>
              </a:rPr>
              <a:t> </a:t>
            </a:r>
            <a:r>
              <a:rPr lang="en-US" dirty="0" err="1" smtClean="0">
                <a:solidFill>
                  <a:schemeClr val="accent1"/>
                </a:solidFill>
              </a:rPr>
              <a:t>i</a:t>
            </a:r>
            <a:r>
              <a:rPr lang="en-US" dirty="0" smtClean="0">
                <a:solidFill>
                  <a:schemeClr val="accent1"/>
                </a:solidFill>
              </a:rPr>
              <a:t> </a:t>
            </a:r>
            <a:r>
              <a:rPr lang="en-US" dirty="0" err="1" smtClean="0">
                <a:solidFill>
                  <a:schemeClr val="accent1"/>
                </a:solidFill>
              </a:rPr>
              <a:t>imovine</a:t>
            </a:r>
            <a:r>
              <a:rPr lang="en-US" dirty="0" smtClean="0">
                <a:solidFill>
                  <a:schemeClr val="accent1"/>
                </a:solidFill>
              </a:rPr>
              <a:t>, </a:t>
            </a:r>
            <a:r>
              <a:rPr lang="en-US" dirty="0" err="1" smtClean="0">
                <a:solidFill>
                  <a:schemeClr val="accent1"/>
                </a:solidFill>
              </a:rPr>
              <a:t>svojstvima</a:t>
            </a:r>
            <a:r>
              <a:rPr lang="en-US" dirty="0" smtClean="0">
                <a:solidFill>
                  <a:schemeClr val="accent1"/>
                </a:solidFill>
              </a:rPr>
              <a:t> </a:t>
            </a:r>
            <a:r>
              <a:rPr lang="en-US" dirty="0" err="1" smtClean="0">
                <a:solidFill>
                  <a:schemeClr val="accent1"/>
                </a:solidFill>
              </a:rPr>
              <a:t>opasnosti</a:t>
            </a:r>
            <a:r>
              <a:rPr lang="en-US" dirty="0" smtClean="0">
                <a:solidFill>
                  <a:schemeClr val="accent1"/>
                </a:solidFill>
              </a:rPr>
              <a:t> </a:t>
            </a:r>
            <a:r>
              <a:rPr lang="en-US" dirty="0" err="1" smtClean="0">
                <a:solidFill>
                  <a:schemeClr val="accent1"/>
                </a:solidFill>
              </a:rPr>
              <a:t>i</a:t>
            </a:r>
            <a:r>
              <a:rPr lang="en-US" dirty="0" smtClean="0">
                <a:solidFill>
                  <a:schemeClr val="accent1"/>
                </a:solidFill>
              </a:rPr>
              <a:t> </a:t>
            </a:r>
            <a:r>
              <a:rPr lang="en-US" dirty="0" err="1" smtClean="0">
                <a:solidFill>
                  <a:schemeClr val="accent1"/>
                </a:solidFill>
              </a:rPr>
              <a:t>okoliša</a:t>
            </a:r>
            <a:r>
              <a:rPr lang="en-US" dirty="0" smtClean="0">
                <a:solidFill>
                  <a:schemeClr val="accent1"/>
                </a:solidFill>
              </a:rPr>
              <a:t>.</a:t>
            </a:r>
            <a:endParaRPr lang="bs-Latn-BA" dirty="0">
              <a:solidFill>
                <a:schemeClr val="accent1"/>
              </a:solidFill>
            </a:endParaRPr>
          </a:p>
          <a:p>
            <a:endParaRPr lang="bs-Latn-BA" sz="4000" dirty="0" smtClean="0">
              <a:solidFill>
                <a:schemeClr val="accent6">
                  <a:lumMod val="75000"/>
                </a:schemeClr>
              </a:solidFill>
            </a:endParaRPr>
          </a:p>
          <a:p>
            <a:pPr marL="0" indent="0" algn="ctr">
              <a:buNone/>
            </a:pPr>
            <a:r>
              <a:rPr lang="bs-Latn-BA" sz="4000" dirty="0" smtClean="0">
                <a:solidFill>
                  <a:srgbClr val="FF0000"/>
                </a:solidFill>
              </a:rPr>
              <a:t>Rizik</a:t>
            </a:r>
            <a:r>
              <a:rPr lang="en-GB" sz="4000" dirty="0" smtClean="0">
                <a:solidFill>
                  <a:srgbClr val="FF0000"/>
                </a:solidFill>
              </a:rPr>
              <a:t> </a:t>
            </a:r>
            <a:r>
              <a:rPr lang="en-GB" sz="4000" dirty="0" smtClean="0"/>
              <a:t>=</a:t>
            </a:r>
            <a:r>
              <a:rPr lang="en-GB" sz="4000" dirty="0" smtClean="0">
                <a:solidFill>
                  <a:schemeClr val="accent6">
                    <a:lumMod val="75000"/>
                  </a:schemeClr>
                </a:solidFill>
              </a:rPr>
              <a:t> </a:t>
            </a:r>
            <a:r>
              <a:rPr lang="bs-Latn-BA" sz="4000" u="sng" dirty="0" smtClean="0">
                <a:solidFill>
                  <a:schemeClr val="accent6">
                    <a:lumMod val="75000"/>
                  </a:schemeClr>
                </a:solidFill>
              </a:rPr>
              <a:t>opasnost</a:t>
            </a:r>
            <a:r>
              <a:rPr lang="en-GB" sz="4000" u="sng" dirty="0" smtClean="0">
                <a:solidFill>
                  <a:schemeClr val="accent6">
                    <a:lumMod val="75000"/>
                  </a:schemeClr>
                </a:solidFill>
              </a:rPr>
              <a:t> </a:t>
            </a:r>
            <a:r>
              <a:rPr lang="en-GB" sz="4000" u="sng" dirty="0" smtClean="0"/>
              <a:t>x</a:t>
            </a:r>
            <a:r>
              <a:rPr lang="en-GB" sz="4000" u="sng" dirty="0" smtClean="0">
                <a:solidFill>
                  <a:schemeClr val="accent6">
                    <a:lumMod val="75000"/>
                  </a:schemeClr>
                </a:solidFill>
              </a:rPr>
              <a:t> </a:t>
            </a:r>
            <a:r>
              <a:rPr lang="bs-Latn-BA" sz="4000" u="sng" dirty="0" err="1" smtClean="0">
                <a:solidFill>
                  <a:srgbClr val="7030A0"/>
                </a:solidFill>
              </a:rPr>
              <a:t>izloženost</a:t>
            </a:r>
            <a:r>
              <a:rPr lang="bs-Latn-BA" sz="4000" u="sng" dirty="0" smtClean="0">
                <a:solidFill>
                  <a:srgbClr val="7030A0"/>
                </a:solidFill>
              </a:rPr>
              <a:t> </a:t>
            </a:r>
            <a:r>
              <a:rPr lang="bs-Latn-BA" sz="4000" u="sng" dirty="0" smtClean="0"/>
              <a:t>x</a:t>
            </a:r>
            <a:r>
              <a:rPr lang="bs-Latn-BA" sz="4000" u="sng" dirty="0" smtClean="0">
                <a:solidFill>
                  <a:schemeClr val="accent6">
                    <a:lumMod val="75000"/>
                  </a:schemeClr>
                </a:solidFill>
              </a:rPr>
              <a:t> </a:t>
            </a:r>
            <a:r>
              <a:rPr lang="bs-Latn-BA" sz="4000" u="sng" dirty="0" smtClean="0">
                <a:solidFill>
                  <a:schemeClr val="accent5">
                    <a:lumMod val="75000"/>
                  </a:schemeClr>
                </a:solidFill>
              </a:rPr>
              <a:t>ranjivost</a:t>
            </a:r>
            <a:endParaRPr lang="en-GB" sz="4000" u="sng" dirty="0" smtClean="0">
              <a:solidFill>
                <a:schemeClr val="accent5">
                  <a:lumMod val="75000"/>
                </a:schemeClr>
              </a:solidFill>
            </a:endParaRPr>
          </a:p>
          <a:p>
            <a:pPr marL="0" indent="0" algn="ctr">
              <a:lnSpc>
                <a:spcPct val="50000"/>
              </a:lnSpc>
              <a:buFont typeface="Arial"/>
              <a:buNone/>
              <a:defRPr/>
            </a:pPr>
            <a:r>
              <a:rPr lang="bs-Latn-BA" sz="4000" dirty="0" smtClean="0">
                <a:solidFill>
                  <a:schemeClr val="accent6">
                    <a:lumMod val="75000"/>
                  </a:schemeClr>
                </a:solidFill>
              </a:rPr>
              <a:t>           </a:t>
            </a:r>
            <a:r>
              <a:rPr lang="bs-Latn-BA" sz="4000" dirty="0" smtClean="0">
                <a:solidFill>
                  <a:schemeClr val="accent4"/>
                </a:solidFill>
              </a:rPr>
              <a:t>kapaciteti </a:t>
            </a:r>
            <a:endParaRPr lang="en-GB" sz="4000" dirty="0" smtClean="0">
              <a:solidFill>
                <a:schemeClr val="accent4"/>
              </a:solidFill>
            </a:endParaRPr>
          </a:p>
          <a:p>
            <a:endParaRPr lang="en-US" sz="2000" dirty="0"/>
          </a:p>
        </p:txBody>
      </p:sp>
      <p:pic>
        <p:nvPicPr>
          <p:cNvPr id="4" name="Picture 3"/>
          <p:cNvPicPr>
            <a:picLocks noChangeAspect="1"/>
          </p:cNvPicPr>
          <p:nvPr/>
        </p:nvPicPr>
        <p:blipFill>
          <a:blip r:embed="rId2"/>
          <a:stretch>
            <a:fillRect/>
          </a:stretch>
        </p:blipFill>
        <p:spPr>
          <a:xfrm>
            <a:off x="11015663" y="15021"/>
            <a:ext cx="1176336" cy="2170196"/>
          </a:xfrm>
          <a:prstGeom prst="rect">
            <a:avLst/>
          </a:prstGeom>
        </p:spPr>
      </p:pic>
      <p:sp>
        <p:nvSpPr>
          <p:cNvPr id="5" name="TextBox 4"/>
          <p:cNvSpPr txBox="1"/>
          <p:nvPr/>
        </p:nvSpPr>
        <p:spPr>
          <a:xfrm>
            <a:off x="8602134" y="4595018"/>
            <a:ext cx="812800" cy="1569660"/>
          </a:xfrm>
          <a:prstGeom prst="rect">
            <a:avLst/>
          </a:prstGeom>
          <a:noFill/>
        </p:spPr>
        <p:txBody>
          <a:bodyPr wrap="square" rtlCol="0">
            <a:spAutoFit/>
          </a:bodyPr>
          <a:lstStyle/>
          <a:p>
            <a:r>
              <a:rPr lang="en-US" sz="9600" dirty="0" smtClean="0"/>
              <a:t>0</a:t>
            </a:r>
            <a:endParaRPr lang="en-US" sz="9600" dirty="0"/>
          </a:p>
        </p:txBody>
      </p:sp>
      <p:sp>
        <p:nvSpPr>
          <p:cNvPr id="6" name="TextBox 5"/>
          <p:cNvSpPr txBox="1"/>
          <p:nvPr/>
        </p:nvSpPr>
        <p:spPr>
          <a:xfrm>
            <a:off x="10219797" y="4595018"/>
            <a:ext cx="1785936" cy="1569660"/>
          </a:xfrm>
          <a:prstGeom prst="rect">
            <a:avLst/>
          </a:prstGeom>
          <a:noFill/>
        </p:spPr>
        <p:txBody>
          <a:bodyPr wrap="square" rtlCol="0">
            <a:spAutoFit/>
          </a:bodyPr>
          <a:lstStyle/>
          <a:p>
            <a:r>
              <a:rPr lang="en-US" sz="9600" smtClean="0"/>
              <a:t>=0</a:t>
            </a:r>
            <a:endParaRPr lang="en-US" sz="9600" dirty="0"/>
          </a:p>
        </p:txBody>
      </p:sp>
    </p:spTree>
    <p:extLst>
      <p:ext uri="{BB962C8B-B14F-4D97-AF65-F5344CB8AC3E}">
        <p14:creationId xmlns:p14="http://schemas.microsoft.com/office/powerpoint/2010/main" val="205685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294779" cy="6858000"/>
          </a:xfrm>
          <a:prstGeom prst="rect">
            <a:avLst/>
          </a:prstGeom>
        </p:spPr>
      </p:pic>
      <p:sp>
        <p:nvSpPr>
          <p:cNvPr id="5" name="Rectangle 4"/>
          <p:cNvSpPr/>
          <p:nvPr/>
        </p:nvSpPr>
        <p:spPr>
          <a:xfrm>
            <a:off x="5294779" y="1339899"/>
            <a:ext cx="6897221" cy="4524315"/>
          </a:xfrm>
          <a:prstGeom prst="rect">
            <a:avLst/>
          </a:prstGeom>
        </p:spPr>
        <p:txBody>
          <a:bodyPr wrap="square">
            <a:spAutoFit/>
          </a:bodyPr>
          <a:lstStyle/>
          <a:p>
            <a:pPr marL="457200" indent="-457200">
              <a:buFont typeface="Wingdings" charset="2"/>
              <a:buChar char="Ø"/>
            </a:pPr>
            <a:r>
              <a:rPr lang="en-US" sz="2400" b="1" dirty="0" err="1" smtClean="0">
                <a:solidFill>
                  <a:schemeClr val="accent1"/>
                </a:solidFill>
                <a:latin typeface="MyriadPro" charset="0"/>
              </a:rPr>
              <a:t>Pregled</a:t>
            </a:r>
            <a:r>
              <a:rPr lang="en-US" sz="2400" b="1" dirty="0" smtClean="0">
                <a:solidFill>
                  <a:schemeClr val="accent1"/>
                </a:solidFill>
                <a:latin typeface="MyriadPro" charset="0"/>
              </a:rPr>
              <a:t> </a:t>
            </a:r>
            <a:r>
              <a:rPr lang="en-US" sz="2400" b="1" dirty="0" err="1" smtClean="0">
                <a:solidFill>
                  <a:schemeClr val="accent1"/>
                </a:solidFill>
                <a:latin typeface="MyriadPro" charset="0"/>
              </a:rPr>
              <a:t>Socijalne</a:t>
            </a:r>
            <a:r>
              <a:rPr lang="en-US" sz="2400" b="1" dirty="0" smtClean="0">
                <a:solidFill>
                  <a:schemeClr val="accent1"/>
                </a:solidFill>
                <a:latin typeface="MyriadPro" charset="0"/>
              </a:rPr>
              <a:t> </a:t>
            </a:r>
            <a:r>
              <a:rPr lang="en-US" sz="2400" b="1" dirty="0" err="1" smtClean="0">
                <a:solidFill>
                  <a:schemeClr val="accent1"/>
                </a:solidFill>
                <a:latin typeface="MyriadPro" charset="0"/>
              </a:rPr>
              <a:t>Ranjivosti</a:t>
            </a:r>
            <a:endParaRPr lang="en-US" sz="2400" b="1" dirty="0" smtClean="0">
              <a:solidFill>
                <a:schemeClr val="accent1"/>
              </a:solidFill>
              <a:latin typeface="MyriadPro" charset="0"/>
            </a:endParaRPr>
          </a:p>
          <a:p>
            <a:pPr marL="457200" indent="-457200">
              <a:buFont typeface="Wingdings" charset="2"/>
              <a:buChar char="Ø"/>
            </a:pPr>
            <a:r>
              <a:rPr lang="en-US" sz="2400" i="1" dirty="0" err="1" smtClean="0">
                <a:solidFill>
                  <a:schemeClr val="accent1"/>
                </a:solidFill>
                <a:latin typeface="MyriadPro" charset="0"/>
              </a:rPr>
              <a:t>Pregled</a:t>
            </a:r>
            <a:r>
              <a:rPr lang="en-US" sz="2400" i="1" dirty="0" smtClean="0">
                <a:solidFill>
                  <a:schemeClr val="accent1"/>
                </a:solidFill>
                <a:latin typeface="MyriadPro" charset="0"/>
              </a:rPr>
              <a:t> </a:t>
            </a:r>
            <a:r>
              <a:rPr lang="en-US" sz="2400" i="1" dirty="0" err="1" smtClean="0">
                <a:solidFill>
                  <a:schemeClr val="accent1"/>
                </a:solidFill>
                <a:latin typeface="MyriadPro" charset="0"/>
              </a:rPr>
              <a:t>globalnih</a:t>
            </a:r>
            <a:r>
              <a:rPr lang="en-US" sz="2400" i="1" dirty="0" smtClean="0">
                <a:solidFill>
                  <a:schemeClr val="accent1"/>
                </a:solidFill>
                <a:latin typeface="MyriadPro" charset="0"/>
              </a:rPr>
              <a:t> </a:t>
            </a:r>
            <a:r>
              <a:rPr lang="en-US" sz="2400" i="1" dirty="0" err="1" smtClean="0">
                <a:solidFill>
                  <a:schemeClr val="accent1"/>
                </a:solidFill>
                <a:latin typeface="MyriadPro" charset="0"/>
              </a:rPr>
              <a:t>metodologija</a:t>
            </a:r>
            <a:r>
              <a:rPr lang="en-US" sz="2400" i="1" dirty="0" smtClean="0">
                <a:solidFill>
                  <a:schemeClr val="accent1"/>
                </a:solidFill>
                <a:latin typeface="MyriadPro" charset="0"/>
              </a:rPr>
              <a:t> </a:t>
            </a:r>
            <a:r>
              <a:rPr lang="en-US" sz="2400" i="1" dirty="0" err="1" smtClean="0">
                <a:solidFill>
                  <a:schemeClr val="accent1"/>
                </a:solidFill>
                <a:latin typeface="MyriadPro" charset="0"/>
              </a:rPr>
              <a:t>i</a:t>
            </a:r>
            <a:r>
              <a:rPr lang="en-US" sz="2400" i="1" dirty="0" smtClean="0">
                <a:solidFill>
                  <a:schemeClr val="accent1"/>
                </a:solidFill>
                <a:latin typeface="MyriadPro" charset="0"/>
              </a:rPr>
              <a:t> </a:t>
            </a:r>
            <a:r>
              <a:rPr lang="en-US" sz="2400" i="1" dirty="0" err="1" smtClean="0">
                <a:solidFill>
                  <a:schemeClr val="accent1"/>
                </a:solidFill>
                <a:latin typeface="MyriadPro" charset="0"/>
              </a:rPr>
              <a:t>alata</a:t>
            </a:r>
            <a:r>
              <a:rPr lang="en-US" sz="2400" i="1" dirty="0" smtClean="0">
                <a:solidFill>
                  <a:schemeClr val="accent1"/>
                </a:solidFill>
                <a:latin typeface="MyriadPro" charset="0"/>
              </a:rPr>
              <a:t> </a:t>
            </a:r>
          </a:p>
          <a:p>
            <a:pPr marL="457200" indent="-457200">
              <a:buFont typeface="Wingdings" charset="2"/>
              <a:buChar char="Ø"/>
            </a:pPr>
            <a:r>
              <a:rPr lang="en-US" sz="2400" i="1" dirty="0" err="1" smtClean="0">
                <a:solidFill>
                  <a:schemeClr val="accent1"/>
                </a:solidFill>
                <a:latin typeface="MyriadPro" charset="0"/>
              </a:rPr>
              <a:t>Primjeri</a:t>
            </a:r>
            <a:r>
              <a:rPr lang="en-US" sz="2400" i="1" dirty="0" smtClean="0">
                <a:solidFill>
                  <a:schemeClr val="accent1"/>
                </a:solidFill>
                <a:latin typeface="MyriadPro" charset="0"/>
              </a:rPr>
              <a:t> </a:t>
            </a:r>
            <a:r>
              <a:rPr lang="en-US" sz="2400" i="1" dirty="0" err="1" smtClean="0">
                <a:solidFill>
                  <a:schemeClr val="accent1"/>
                </a:solidFill>
                <a:latin typeface="MyriadPro" charset="0"/>
              </a:rPr>
              <a:t>studija</a:t>
            </a:r>
            <a:r>
              <a:rPr lang="en-US" sz="2400" i="1" dirty="0" smtClean="0">
                <a:solidFill>
                  <a:schemeClr val="accent1"/>
                </a:solidFill>
                <a:latin typeface="MyriadPro" charset="0"/>
              </a:rPr>
              <a:t> CCA/DRR </a:t>
            </a:r>
            <a:r>
              <a:rPr lang="en-US" sz="2400" i="1" dirty="0" err="1" smtClean="0">
                <a:solidFill>
                  <a:schemeClr val="accent1"/>
                </a:solidFill>
                <a:latin typeface="MyriadPro" charset="0"/>
              </a:rPr>
              <a:t>Socijalnih</a:t>
            </a:r>
            <a:r>
              <a:rPr lang="en-US" sz="2400" i="1" dirty="0" smtClean="0">
                <a:solidFill>
                  <a:schemeClr val="accent1"/>
                </a:solidFill>
                <a:latin typeface="MyriadPro" charset="0"/>
              </a:rPr>
              <a:t> </a:t>
            </a:r>
            <a:r>
              <a:rPr lang="en-US" sz="2400" i="1" dirty="0" err="1" smtClean="0">
                <a:solidFill>
                  <a:schemeClr val="accent1"/>
                </a:solidFill>
                <a:latin typeface="MyriadPro" charset="0"/>
              </a:rPr>
              <a:t>ranjivosti</a:t>
            </a:r>
            <a:endParaRPr lang="en-US" sz="2400" b="1" dirty="0" smtClean="0">
              <a:solidFill>
                <a:schemeClr val="accent1"/>
              </a:solidFill>
              <a:latin typeface="MyriadPro" charset="0"/>
            </a:endParaRPr>
          </a:p>
          <a:p>
            <a:endParaRPr lang="en-US" sz="2400" b="1" dirty="0">
              <a:solidFill>
                <a:schemeClr val="accent1"/>
              </a:solidFill>
              <a:latin typeface="MyriadPro" charset="0"/>
            </a:endParaRPr>
          </a:p>
          <a:p>
            <a:pPr marL="457200" indent="-457200">
              <a:buFont typeface="Wingdings" charset="2"/>
              <a:buChar char="Ø"/>
            </a:pPr>
            <a:r>
              <a:rPr lang="en-US" sz="2400" b="1" dirty="0" err="1" smtClean="0">
                <a:solidFill>
                  <a:schemeClr val="accent1"/>
                </a:solidFill>
                <a:latin typeface="MyriadPro" charset="0"/>
              </a:rPr>
              <a:t>Indikatori</a:t>
            </a:r>
            <a:r>
              <a:rPr lang="en-US" sz="2400" b="1" dirty="0" smtClean="0">
                <a:solidFill>
                  <a:schemeClr val="accent1"/>
                </a:solidFill>
                <a:latin typeface="MyriadPro" charset="0"/>
              </a:rPr>
              <a:t> </a:t>
            </a:r>
            <a:r>
              <a:rPr lang="en-US" sz="2400" b="1" dirty="0" err="1" smtClean="0">
                <a:solidFill>
                  <a:schemeClr val="accent1"/>
                </a:solidFill>
                <a:latin typeface="MyriadPro" charset="0"/>
              </a:rPr>
              <a:t>socijalne</a:t>
            </a:r>
            <a:r>
              <a:rPr lang="en-US" sz="2400" b="1" dirty="0" smtClean="0">
                <a:solidFill>
                  <a:schemeClr val="accent1"/>
                </a:solidFill>
                <a:latin typeface="MyriadPro" charset="0"/>
              </a:rPr>
              <a:t> </a:t>
            </a:r>
            <a:r>
              <a:rPr lang="en-US" sz="2400" b="1" dirty="0" err="1" smtClean="0">
                <a:solidFill>
                  <a:schemeClr val="accent1"/>
                </a:solidFill>
                <a:latin typeface="MyriadPro" charset="0"/>
              </a:rPr>
              <a:t>ranjivosti</a:t>
            </a:r>
            <a:r>
              <a:rPr lang="en-US" sz="2400" b="1" dirty="0" smtClean="0">
                <a:solidFill>
                  <a:schemeClr val="accent1"/>
                </a:solidFill>
                <a:latin typeface="MyriadPro" charset="0"/>
              </a:rPr>
              <a:t> </a:t>
            </a:r>
          </a:p>
          <a:p>
            <a:pPr marL="457200" indent="-457200">
              <a:buFont typeface="Wingdings" charset="2"/>
              <a:buChar char="Ø"/>
            </a:pPr>
            <a:r>
              <a:rPr lang="en-US" sz="2400" i="1" dirty="0" err="1" smtClean="0">
                <a:solidFill>
                  <a:schemeClr val="accent1"/>
                </a:solidFill>
                <a:latin typeface="MyriadPro" charset="0"/>
              </a:rPr>
              <a:t>Definiranje</a:t>
            </a:r>
            <a:r>
              <a:rPr lang="en-US" sz="2400" i="1" dirty="0" smtClean="0">
                <a:solidFill>
                  <a:schemeClr val="accent1"/>
                </a:solidFill>
                <a:latin typeface="MyriadPro" charset="0"/>
              </a:rPr>
              <a:t> </a:t>
            </a:r>
            <a:r>
              <a:rPr lang="en-US" sz="2400" i="1" dirty="0" err="1" smtClean="0">
                <a:solidFill>
                  <a:schemeClr val="accent1"/>
                </a:solidFill>
                <a:latin typeface="MyriadPro" charset="0"/>
              </a:rPr>
              <a:t>indikatora</a:t>
            </a:r>
            <a:endParaRPr lang="en-US" sz="2400" i="1" dirty="0" smtClean="0">
              <a:solidFill>
                <a:schemeClr val="accent1"/>
              </a:solidFill>
              <a:latin typeface="MyriadPro" charset="0"/>
            </a:endParaRPr>
          </a:p>
          <a:p>
            <a:pPr marL="457200" indent="-457200">
              <a:buFont typeface="Wingdings" charset="2"/>
              <a:buChar char="Ø"/>
            </a:pPr>
            <a:r>
              <a:rPr lang="en-US" sz="2400" b="1" dirty="0" err="1" smtClean="0">
                <a:solidFill>
                  <a:schemeClr val="accent1"/>
                </a:solidFill>
                <a:latin typeface="MyriadPro" charset="0"/>
              </a:rPr>
              <a:t>Izračun</a:t>
            </a:r>
            <a:r>
              <a:rPr lang="en-US" sz="2400" b="1" dirty="0" smtClean="0">
                <a:solidFill>
                  <a:schemeClr val="accent1"/>
                </a:solidFill>
                <a:latin typeface="MyriadPro" charset="0"/>
              </a:rPr>
              <a:t> </a:t>
            </a:r>
            <a:r>
              <a:rPr lang="en-US" sz="2400" b="1" dirty="0" err="1" smtClean="0">
                <a:solidFill>
                  <a:schemeClr val="accent1"/>
                </a:solidFill>
                <a:latin typeface="MyriadPro" charset="0"/>
              </a:rPr>
              <a:t>indikatora</a:t>
            </a:r>
            <a:r>
              <a:rPr lang="en-US" sz="2400" b="1" dirty="0" smtClean="0">
                <a:solidFill>
                  <a:schemeClr val="accent1"/>
                </a:solidFill>
                <a:latin typeface="MyriadPro" charset="0"/>
              </a:rPr>
              <a:t> </a:t>
            </a:r>
            <a:r>
              <a:rPr lang="en-US" sz="2400" b="1" dirty="0" err="1" smtClean="0">
                <a:solidFill>
                  <a:schemeClr val="accent1"/>
                </a:solidFill>
                <a:latin typeface="MyriadPro" charset="0"/>
              </a:rPr>
              <a:t>i</a:t>
            </a:r>
            <a:r>
              <a:rPr lang="en-US" sz="2400" b="1" dirty="0" smtClean="0">
                <a:solidFill>
                  <a:schemeClr val="accent1"/>
                </a:solidFill>
                <a:latin typeface="MyriadPro" charset="0"/>
              </a:rPr>
              <a:t> </a:t>
            </a:r>
            <a:r>
              <a:rPr lang="en-US" sz="2400" b="1" dirty="0" err="1" smtClean="0">
                <a:solidFill>
                  <a:schemeClr val="accent1"/>
                </a:solidFill>
                <a:latin typeface="MyriadPro" charset="0"/>
              </a:rPr>
              <a:t>primjena</a:t>
            </a:r>
            <a:endParaRPr lang="en-US" sz="2400" b="1" dirty="0" smtClean="0">
              <a:solidFill>
                <a:schemeClr val="accent1"/>
              </a:solidFill>
              <a:latin typeface="MyriadPro" charset="0"/>
            </a:endParaRPr>
          </a:p>
          <a:p>
            <a:pPr marL="457200" indent="-457200">
              <a:buFont typeface="Wingdings" charset="2"/>
              <a:buChar char="Ø"/>
            </a:pPr>
            <a:r>
              <a:rPr lang="en-US" sz="2400" i="1" dirty="0" err="1" smtClean="0">
                <a:solidFill>
                  <a:schemeClr val="accent1"/>
                </a:solidFill>
                <a:latin typeface="MyriadPro" charset="0"/>
              </a:rPr>
              <a:t>Validacija</a:t>
            </a:r>
            <a:r>
              <a:rPr lang="en-US" sz="2400" i="1" dirty="0" smtClean="0">
                <a:solidFill>
                  <a:schemeClr val="accent1"/>
                </a:solidFill>
                <a:latin typeface="MyriadPro" charset="0"/>
              </a:rPr>
              <a:t> </a:t>
            </a:r>
            <a:r>
              <a:rPr lang="en-US" sz="2400" i="1" dirty="0" err="1" smtClean="0">
                <a:solidFill>
                  <a:schemeClr val="accent1"/>
                </a:solidFill>
                <a:latin typeface="MyriadPro" charset="0"/>
              </a:rPr>
              <a:t>indikatora</a:t>
            </a:r>
            <a:endParaRPr lang="en-US" sz="2400" i="1" dirty="0" smtClean="0">
              <a:solidFill>
                <a:schemeClr val="accent1"/>
              </a:solidFill>
              <a:latin typeface="MyriadPro" charset="0"/>
            </a:endParaRPr>
          </a:p>
          <a:p>
            <a:pPr marL="457200" indent="-457200">
              <a:buFont typeface="Wingdings" charset="2"/>
              <a:buChar char="Ø"/>
            </a:pPr>
            <a:r>
              <a:rPr lang="en-US" sz="2400" i="1" dirty="0" err="1" smtClean="0">
                <a:solidFill>
                  <a:schemeClr val="accent1"/>
                </a:solidFill>
                <a:latin typeface="MyriadPro" charset="0"/>
              </a:rPr>
              <a:t>Izračun</a:t>
            </a:r>
            <a:r>
              <a:rPr lang="en-US" sz="2400" i="1" dirty="0" smtClean="0">
                <a:solidFill>
                  <a:schemeClr val="accent1"/>
                </a:solidFill>
                <a:latin typeface="MyriadPro" charset="0"/>
              </a:rPr>
              <a:t> </a:t>
            </a:r>
            <a:r>
              <a:rPr lang="en-US" sz="2400" i="1" dirty="0" err="1" smtClean="0">
                <a:solidFill>
                  <a:schemeClr val="accent1"/>
                </a:solidFill>
                <a:latin typeface="MyriadPro" charset="0"/>
              </a:rPr>
              <a:t>indikatora</a:t>
            </a:r>
            <a:endParaRPr lang="en-US" sz="2400" i="1" dirty="0" smtClean="0">
              <a:solidFill>
                <a:schemeClr val="accent1"/>
              </a:solidFill>
              <a:latin typeface="MyriadPro" charset="0"/>
            </a:endParaRPr>
          </a:p>
          <a:p>
            <a:endParaRPr lang="en-US" sz="2400" b="1" dirty="0" smtClean="0">
              <a:solidFill>
                <a:schemeClr val="accent1"/>
              </a:solidFill>
              <a:latin typeface="MyriadPro" charset="0"/>
            </a:endParaRPr>
          </a:p>
          <a:p>
            <a:endParaRPr lang="en-US" sz="2400" b="1" dirty="0" smtClean="0">
              <a:solidFill>
                <a:schemeClr val="accent1"/>
              </a:solidFill>
              <a:latin typeface="MyriadPro" charset="0"/>
            </a:endParaRPr>
          </a:p>
          <a:p>
            <a:pPr marL="457200" indent="-457200">
              <a:buFont typeface="Wingdings" charset="2"/>
              <a:buChar char="Ø"/>
            </a:pPr>
            <a:r>
              <a:rPr lang="en-US" sz="2400" b="1" dirty="0" err="1" smtClean="0">
                <a:solidFill>
                  <a:schemeClr val="accent1"/>
                </a:solidFill>
                <a:latin typeface="MyriadPro" charset="0"/>
              </a:rPr>
              <a:t>Primjeri</a:t>
            </a:r>
            <a:r>
              <a:rPr lang="en-US" sz="2400" b="1" dirty="0" smtClean="0">
                <a:solidFill>
                  <a:schemeClr val="accent1"/>
                </a:solidFill>
                <a:latin typeface="MyriadPro" charset="0"/>
              </a:rPr>
              <a:t>, </a:t>
            </a:r>
            <a:r>
              <a:rPr lang="en-US" sz="2400" b="1" dirty="0" err="1" smtClean="0">
                <a:solidFill>
                  <a:schemeClr val="accent1"/>
                </a:solidFill>
                <a:latin typeface="MyriadPro" charset="0"/>
              </a:rPr>
              <a:t>zaključci</a:t>
            </a:r>
            <a:r>
              <a:rPr lang="en-US" sz="2400" b="1" dirty="0" smtClean="0">
                <a:solidFill>
                  <a:schemeClr val="accent1"/>
                </a:solidFill>
                <a:latin typeface="MyriadPro" charset="0"/>
              </a:rPr>
              <a:t> </a:t>
            </a:r>
            <a:r>
              <a:rPr lang="en-US" sz="2400" b="1" dirty="0" err="1" smtClean="0">
                <a:solidFill>
                  <a:schemeClr val="accent1"/>
                </a:solidFill>
                <a:latin typeface="MyriadPro" charset="0"/>
              </a:rPr>
              <a:t>i</a:t>
            </a:r>
            <a:r>
              <a:rPr lang="en-US" sz="2400" b="1" dirty="0" smtClean="0">
                <a:solidFill>
                  <a:schemeClr val="accent1"/>
                </a:solidFill>
                <a:latin typeface="MyriadPro" charset="0"/>
              </a:rPr>
              <a:t> </a:t>
            </a:r>
            <a:r>
              <a:rPr lang="en-US" sz="2400" b="1" dirty="0" err="1" smtClean="0">
                <a:solidFill>
                  <a:schemeClr val="accent1"/>
                </a:solidFill>
                <a:latin typeface="MyriadPro" charset="0"/>
              </a:rPr>
              <a:t>preporuke</a:t>
            </a:r>
            <a:endParaRPr lang="en-US" sz="2400" b="1" dirty="0">
              <a:solidFill>
                <a:schemeClr val="accent1"/>
              </a:solidFill>
            </a:endParaRPr>
          </a:p>
        </p:txBody>
      </p:sp>
      <p:sp>
        <p:nvSpPr>
          <p:cNvPr id="6" name="Rectangle 5"/>
          <p:cNvSpPr/>
          <p:nvPr/>
        </p:nvSpPr>
        <p:spPr>
          <a:xfrm>
            <a:off x="5497307" y="485284"/>
            <a:ext cx="6328933" cy="523220"/>
          </a:xfrm>
          <a:prstGeom prst="rect">
            <a:avLst/>
          </a:prstGeom>
        </p:spPr>
        <p:txBody>
          <a:bodyPr wrap="square">
            <a:spAutoFit/>
          </a:bodyPr>
          <a:lstStyle/>
          <a:p>
            <a:r>
              <a:rPr lang="en-US" sz="2800" b="1" dirty="0" smtClean="0">
                <a:solidFill>
                  <a:srgbClr val="FF8C1C"/>
                </a:solidFill>
                <a:latin typeface="MyriadPro" charset="0"/>
              </a:rPr>
              <a:t>VODIČ </a:t>
            </a:r>
            <a:r>
              <a:rPr lang="en-US" sz="2800" b="1" dirty="0" err="1" smtClean="0">
                <a:solidFill>
                  <a:srgbClr val="FF8C1C"/>
                </a:solidFill>
                <a:latin typeface="MyriadPro" charset="0"/>
              </a:rPr>
              <a:t>za</a:t>
            </a:r>
            <a:r>
              <a:rPr lang="en-US" sz="2800" b="1" dirty="0" smtClean="0">
                <a:solidFill>
                  <a:srgbClr val="FF8C1C"/>
                </a:solidFill>
                <a:latin typeface="MyriadPro" charset="0"/>
              </a:rPr>
              <a:t> SUDIONIKE PROCESA</a:t>
            </a:r>
            <a:endParaRPr lang="en-US" sz="2800" dirty="0"/>
          </a:p>
        </p:txBody>
      </p:sp>
    </p:spTree>
    <p:extLst>
      <p:ext uri="{BB962C8B-B14F-4D97-AF65-F5344CB8AC3E}">
        <p14:creationId xmlns:p14="http://schemas.microsoft.com/office/powerpoint/2010/main" val="12614052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accent1"/>
                </a:solidFill>
              </a:rPr>
              <a:t>Socijalna</a:t>
            </a:r>
            <a:r>
              <a:rPr lang="en-US" dirty="0" smtClean="0">
                <a:solidFill>
                  <a:schemeClr val="accent1"/>
                </a:solidFill>
              </a:rPr>
              <a:t> </a:t>
            </a:r>
            <a:r>
              <a:rPr lang="en-US" dirty="0" err="1" smtClean="0">
                <a:solidFill>
                  <a:schemeClr val="accent1"/>
                </a:solidFill>
              </a:rPr>
              <a:t>ranjivost</a:t>
            </a:r>
            <a:r>
              <a:rPr lang="en-US" dirty="0" smtClean="0">
                <a:solidFill>
                  <a:schemeClr val="accent1"/>
                </a:solidFill>
              </a:rPr>
              <a:t> - </a:t>
            </a:r>
            <a:r>
              <a:rPr lang="en-US" dirty="0" err="1" smtClean="0">
                <a:solidFill>
                  <a:schemeClr val="accent1"/>
                </a:solidFill>
              </a:rPr>
              <a:t>definicija</a:t>
            </a:r>
            <a:endParaRPr lang="en-US" dirty="0">
              <a:solidFill>
                <a:schemeClr val="accent1"/>
              </a:solidFill>
            </a:endParaRPr>
          </a:p>
        </p:txBody>
      </p:sp>
      <p:sp>
        <p:nvSpPr>
          <p:cNvPr id="3" name="Content Placeholder 2"/>
          <p:cNvSpPr>
            <a:spLocks noGrp="1"/>
          </p:cNvSpPr>
          <p:nvPr>
            <p:ph idx="1"/>
          </p:nvPr>
        </p:nvSpPr>
        <p:spPr>
          <a:xfrm>
            <a:off x="321778" y="2040792"/>
            <a:ext cx="11541671" cy="4351338"/>
          </a:xfrm>
        </p:spPr>
        <p:txBody>
          <a:bodyPr>
            <a:normAutofit/>
          </a:bodyPr>
          <a:lstStyle/>
          <a:p>
            <a:pPr marL="0" indent="0">
              <a:buNone/>
            </a:pPr>
            <a:r>
              <a:rPr lang="en-GB" dirty="0" smtClean="0">
                <a:solidFill>
                  <a:schemeClr val="accent1"/>
                </a:solidFill>
              </a:rPr>
              <a:t>U </a:t>
            </a:r>
            <a:r>
              <a:rPr lang="en-GB" dirty="0" err="1" smtClean="0">
                <a:solidFill>
                  <a:schemeClr val="accent1"/>
                </a:solidFill>
              </a:rPr>
              <a:t>upotrebi</a:t>
            </a:r>
            <a:r>
              <a:rPr lang="en-GB" dirty="0" smtClean="0">
                <a:solidFill>
                  <a:schemeClr val="accent1"/>
                </a:solidFill>
              </a:rPr>
              <a:t> </a:t>
            </a:r>
            <a:r>
              <a:rPr lang="en-GB" dirty="0" err="1" smtClean="0">
                <a:solidFill>
                  <a:schemeClr val="accent1"/>
                </a:solidFill>
              </a:rPr>
              <a:t>postoje</a:t>
            </a:r>
            <a:r>
              <a:rPr lang="en-GB" dirty="0" smtClean="0">
                <a:solidFill>
                  <a:schemeClr val="accent1"/>
                </a:solidFill>
              </a:rPr>
              <a:t> </a:t>
            </a:r>
            <a:r>
              <a:rPr lang="en-GB" dirty="0" err="1" smtClean="0">
                <a:solidFill>
                  <a:schemeClr val="accent1"/>
                </a:solidFill>
              </a:rPr>
              <a:t>brojne</a:t>
            </a:r>
            <a:r>
              <a:rPr lang="en-GB" dirty="0" smtClean="0">
                <a:solidFill>
                  <a:schemeClr val="accent1"/>
                </a:solidFill>
              </a:rPr>
              <a:t> </a:t>
            </a:r>
            <a:r>
              <a:rPr lang="en-GB" dirty="0" err="1" smtClean="0">
                <a:solidFill>
                  <a:schemeClr val="accent1"/>
                </a:solidFill>
              </a:rPr>
              <a:t>definicije</a:t>
            </a:r>
            <a:r>
              <a:rPr lang="en-GB" dirty="0" smtClean="0">
                <a:solidFill>
                  <a:schemeClr val="accent1"/>
                </a:solidFill>
              </a:rPr>
              <a:t> </a:t>
            </a:r>
            <a:r>
              <a:rPr lang="en-GB" dirty="0" err="1" smtClean="0">
                <a:solidFill>
                  <a:schemeClr val="accent1"/>
                </a:solidFill>
              </a:rPr>
              <a:t>socijalne</a:t>
            </a:r>
            <a:r>
              <a:rPr lang="en-GB" dirty="0" smtClean="0">
                <a:solidFill>
                  <a:schemeClr val="accent1"/>
                </a:solidFill>
              </a:rPr>
              <a:t> </a:t>
            </a:r>
            <a:r>
              <a:rPr lang="en-GB" dirty="0" err="1" smtClean="0">
                <a:solidFill>
                  <a:schemeClr val="accent1"/>
                </a:solidFill>
              </a:rPr>
              <a:t>ranjivosti</a:t>
            </a:r>
            <a:r>
              <a:rPr lang="en-GB" dirty="0" smtClean="0">
                <a:solidFill>
                  <a:schemeClr val="accent1"/>
                </a:solidFill>
              </a:rPr>
              <a:t> u </a:t>
            </a:r>
            <a:r>
              <a:rPr lang="en-GB" dirty="0" err="1" smtClean="0">
                <a:solidFill>
                  <a:schemeClr val="accent1"/>
                </a:solidFill>
              </a:rPr>
              <a:t>smislu</a:t>
            </a:r>
            <a:r>
              <a:rPr lang="en-GB" dirty="0" smtClean="0">
                <a:solidFill>
                  <a:schemeClr val="accent1"/>
                </a:solidFill>
              </a:rPr>
              <a:t> </a:t>
            </a:r>
            <a:r>
              <a:rPr lang="en-GB" dirty="0" err="1" smtClean="0">
                <a:solidFill>
                  <a:schemeClr val="accent1"/>
                </a:solidFill>
              </a:rPr>
              <a:t>katastrofa</a:t>
            </a:r>
            <a:r>
              <a:rPr lang="en-GB" dirty="0" smtClean="0">
                <a:solidFill>
                  <a:schemeClr val="accent1"/>
                </a:solidFill>
              </a:rPr>
              <a:t>, </a:t>
            </a:r>
            <a:r>
              <a:rPr lang="en-GB" dirty="0" err="1" smtClean="0">
                <a:solidFill>
                  <a:schemeClr val="accent1"/>
                </a:solidFill>
              </a:rPr>
              <a:t>ali</a:t>
            </a:r>
            <a:r>
              <a:rPr lang="en-GB" dirty="0" smtClean="0">
                <a:solidFill>
                  <a:schemeClr val="accent1"/>
                </a:solidFill>
              </a:rPr>
              <a:t> se </a:t>
            </a:r>
            <a:r>
              <a:rPr lang="en-GB" dirty="0" err="1" smtClean="0">
                <a:solidFill>
                  <a:schemeClr val="accent1"/>
                </a:solidFill>
              </a:rPr>
              <a:t>ona</a:t>
            </a:r>
            <a:r>
              <a:rPr lang="en-GB" dirty="0" smtClean="0">
                <a:solidFill>
                  <a:schemeClr val="accent1"/>
                </a:solidFill>
              </a:rPr>
              <a:t> </a:t>
            </a:r>
            <a:r>
              <a:rPr lang="en-GB" dirty="0" err="1" smtClean="0">
                <a:solidFill>
                  <a:schemeClr val="accent1"/>
                </a:solidFill>
              </a:rPr>
              <a:t>najčešće</a:t>
            </a:r>
            <a:r>
              <a:rPr lang="en-GB" dirty="0" smtClean="0">
                <a:solidFill>
                  <a:schemeClr val="accent1"/>
                </a:solidFill>
              </a:rPr>
              <a:t> </a:t>
            </a:r>
            <a:r>
              <a:rPr lang="en-GB" dirty="0" err="1" smtClean="0">
                <a:solidFill>
                  <a:schemeClr val="accent1"/>
                </a:solidFill>
              </a:rPr>
              <a:t>definira</a:t>
            </a:r>
            <a:r>
              <a:rPr lang="en-GB" dirty="0" smtClean="0">
                <a:solidFill>
                  <a:schemeClr val="accent1"/>
                </a:solidFill>
              </a:rPr>
              <a:t> </a:t>
            </a:r>
            <a:r>
              <a:rPr lang="en-GB" dirty="0" err="1" smtClean="0">
                <a:solidFill>
                  <a:schemeClr val="accent1"/>
                </a:solidFill>
              </a:rPr>
              <a:t>kao</a:t>
            </a:r>
            <a:r>
              <a:rPr lang="en-GB" dirty="0" smtClean="0">
                <a:solidFill>
                  <a:schemeClr val="accent1"/>
                </a:solidFill>
              </a:rPr>
              <a:t>:</a:t>
            </a:r>
          </a:p>
          <a:p>
            <a:pPr marL="0" indent="0">
              <a:buNone/>
            </a:pPr>
            <a:r>
              <a:rPr lang="en-GB" dirty="0" smtClean="0">
                <a:solidFill>
                  <a:schemeClr val="accent2"/>
                </a:solidFill>
              </a:rPr>
              <a:t> </a:t>
            </a:r>
            <a:r>
              <a:rPr lang="en-GB" b="1" dirty="0" smtClean="0">
                <a:solidFill>
                  <a:schemeClr val="accent2"/>
                </a:solidFill>
              </a:rPr>
              <a:t>„</a:t>
            </a:r>
            <a:r>
              <a:rPr lang="en-GB" b="1" dirty="0" err="1" smtClean="0">
                <a:solidFill>
                  <a:schemeClr val="accent2"/>
                </a:solidFill>
              </a:rPr>
              <a:t>različitost</a:t>
            </a:r>
            <a:r>
              <a:rPr lang="en-GB" b="1" dirty="0" smtClean="0">
                <a:solidFill>
                  <a:schemeClr val="accent2"/>
                </a:solidFill>
              </a:rPr>
              <a:t> </a:t>
            </a:r>
            <a:r>
              <a:rPr lang="en-GB" b="1" dirty="0" err="1" smtClean="0">
                <a:solidFill>
                  <a:schemeClr val="accent2"/>
                </a:solidFill>
              </a:rPr>
              <a:t>kapaciteta</a:t>
            </a:r>
            <a:r>
              <a:rPr lang="en-GB" b="1" dirty="0" smtClean="0">
                <a:solidFill>
                  <a:schemeClr val="accent2"/>
                </a:solidFill>
              </a:rPr>
              <a:t> </a:t>
            </a:r>
            <a:r>
              <a:rPr lang="en-GB" b="1" dirty="0" err="1" smtClean="0">
                <a:solidFill>
                  <a:schemeClr val="accent2"/>
                </a:solidFill>
              </a:rPr>
              <a:t>grupa</a:t>
            </a:r>
            <a:r>
              <a:rPr lang="en-GB" b="1" dirty="0" smtClean="0">
                <a:solidFill>
                  <a:schemeClr val="accent2"/>
                </a:solidFill>
              </a:rPr>
              <a:t> </a:t>
            </a:r>
            <a:r>
              <a:rPr lang="en-GB" b="1" dirty="0" err="1" smtClean="0">
                <a:solidFill>
                  <a:schemeClr val="accent2"/>
                </a:solidFill>
              </a:rPr>
              <a:t>i</a:t>
            </a:r>
            <a:r>
              <a:rPr lang="en-GB" b="1" dirty="0" smtClean="0">
                <a:solidFill>
                  <a:schemeClr val="accent2"/>
                </a:solidFill>
              </a:rPr>
              <a:t> </a:t>
            </a:r>
            <a:r>
              <a:rPr lang="en-GB" b="1" dirty="0" err="1" smtClean="0">
                <a:solidFill>
                  <a:schemeClr val="accent2"/>
                </a:solidFill>
              </a:rPr>
              <a:t>pojedinaca</a:t>
            </a:r>
            <a:r>
              <a:rPr lang="en-GB" b="1" dirty="0" smtClean="0">
                <a:solidFill>
                  <a:schemeClr val="accent2"/>
                </a:solidFill>
              </a:rPr>
              <a:t> da se nose </a:t>
            </a:r>
            <a:r>
              <a:rPr lang="en-GB" b="1" dirty="0" err="1" smtClean="0">
                <a:solidFill>
                  <a:schemeClr val="accent2"/>
                </a:solidFill>
              </a:rPr>
              <a:t>sa</a:t>
            </a:r>
            <a:r>
              <a:rPr lang="en-GB" b="1" dirty="0" smtClean="0">
                <a:solidFill>
                  <a:schemeClr val="accent2"/>
                </a:solidFill>
              </a:rPr>
              <a:t> </a:t>
            </a:r>
            <a:r>
              <a:rPr lang="en-GB" b="1" dirty="0" err="1" smtClean="0">
                <a:solidFill>
                  <a:schemeClr val="accent2"/>
                </a:solidFill>
              </a:rPr>
              <a:t>opasnostima</a:t>
            </a:r>
            <a:r>
              <a:rPr lang="en-GB" b="1" dirty="0" smtClean="0">
                <a:solidFill>
                  <a:schemeClr val="accent2"/>
                </a:solidFill>
              </a:rPr>
              <a:t>, </a:t>
            </a:r>
            <a:r>
              <a:rPr lang="en-GB" b="1" dirty="0" err="1" smtClean="0">
                <a:solidFill>
                  <a:schemeClr val="accent2"/>
                </a:solidFill>
              </a:rPr>
              <a:t>bazirana</a:t>
            </a:r>
            <a:r>
              <a:rPr lang="en-GB" b="1" dirty="0" smtClean="0">
                <a:solidFill>
                  <a:schemeClr val="accent2"/>
                </a:solidFill>
              </a:rPr>
              <a:t> </a:t>
            </a:r>
            <a:r>
              <a:rPr lang="en-GB" b="1" dirty="0" err="1" smtClean="0">
                <a:solidFill>
                  <a:schemeClr val="accent2"/>
                </a:solidFill>
              </a:rPr>
              <a:t>na</a:t>
            </a:r>
            <a:r>
              <a:rPr lang="en-GB" b="1" dirty="0" smtClean="0">
                <a:solidFill>
                  <a:schemeClr val="accent2"/>
                </a:solidFill>
              </a:rPr>
              <a:t> </a:t>
            </a:r>
            <a:r>
              <a:rPr lang="en-GB" b="1" dirty="0" err="1" smtClean="0">
                <a:solidFill>
                  <a:schemeClr val="accent2"/>
                </a:solidFill>
              </a:rPr>
              <a:t>njihovog</a:t>
            </a:r>
            <a:r>
              <a:rPr lang="en-GB" b="1" dirty="0" smtClean="0">
                <a:solidFill>
                  <a:schemeClr val="accent2"/>
                </a:solidFill>
              </a:rPr>
              <a:t> </a:t>
            </a:r>
            <a:r>
              <a:rPr lang="en-GB" b="1" dirty="0" err="1" smtClean="0">
                <a:solidFill>
                  <a:schemeClr val="accent2"/>
                </a:solidFill>
              </a:rPr>
              <a:t>poziciji</a:t>
            </a:r>
            <a:r>
              <a:rPr lang="en-GB" b="1" dirty="0" smtClean="0">
                <a:solidFill>
                  <a:schemeClr val="accent2"/>
                </a:solidFill>
              </a:rPr>
              <a:t> u </a:t>
            </a:r>
            <a:r>
              <a:rPr lang="en-GB" b="1" dirty="0" err="1" smtClean="0">
                <a:solidFill>
                  <a:schemeClr val="accent2"/>
                </a:solidFill>
              </a:rPr>
              <a:t>materijalnom</a:t>
            </a:r>
            <a:r>
              <a:rPr lang="en-GB" b="1" dirty="0" smtClean="0">
                <a:solidFill>
                  <a:schemeClr val="accent2"/>
                </a:solidFill>
              </a:rPr>
              <a:t> </a:t>
            </a:r>
            <a:r>
              <a:rPr lang="en-GB" b="1" dirty="0" err="1" smtClean="0">
                <a:solidFill>
                  <a:schemeClr val="accent2"/>
                </a:solidFill>
              </a:rPr>
              <a:t>i</a:t>
            </a:r>
            <a:r>
              <a:rPr lang="en-GB" b="1" dirty="0" smtClean="0">
                <a:solidFill>
                  <a:schemeClr val="accent2"/>
                </a:solidFill>
              </a:rPr>
              <a:t> </a:t>
            </a:r>
            <a:r>
              <a:rPr lang="en-GB" b="1" dirty="0" err="1" smtClean="0">
                <a:solidFill>
                  <a:schemeClr val="accent2"/>
                </a:solidFill>
              </a:rPr>
              <a:t>socijalnom</a:t>
            </a:r>
            <a:r>
              <a:rPr lang="en-GB" b="1" dirty="0" smtClean="0">
                <a:solidFill>
                  <a:schemeClr val="accent2"/>
                </a:solidFill>
              </a:rPr>
              <a:t> </a:t>
            </a:r>
            <a:r>
              <a:rPr lang="en-GB" b="1" dirty="0" err="1" smtClean="0">
                <a:solidFill>
                  <a:schemeClr val="accent2"/>
                </a:solidFill>
              </a:rPr>
              <a:t>svijetu</a:t>
            </a:r>
            <a:r>
              <a:rPr lang="en-GB" b="1" dirty="0" smtClean="0">
                <a:solidFill>
                  <a:schemeClr val="accent2"/>
                </a:solidFill>
              </a:rPr>
              <a:t> “ </a:t>
            </a:r>
            <a:r>
              <a:rPr lang="en-GB" dirty="0">
                <a:solidFill>
                  <a:schemeClr val="accent1"/>
                </a:solidFill>
              </a:rPr>
              <a:t>(Dow, 1992), </a:t>
            </a:r>
            <a:r>
              <a:rPr lang="en-GB" dirty="0" err="1" smtClean="0">
                <a:solidFill>
                  <a:schemeClr val="accent1"/>
                </a:solidFill>
              </a:rPr>
              <a:t>ili</a:t>
            </a:r>
            <a:r>
              <a:rPr lang="en-GB" dirty="0" smtClean="0">
                <a:solidFill>
                  <a:schemeClr val="accent1"/>
                </a:solidFill>
              </a:rPr>
              <a:t> </a:t>
            </a:r>
            <a:r>
              <a:rPr lang="en-GB" dirty="0" err="1" smtClean="0">
                <a:solidFill>
                  <a:schemeClr val="accent1"/>
                </a:solidFill>
              </a:rPr>
              <a:t>kao</a:t>
            </a:r>
            <a:r>
              <a:rPr lang="en-GB" dirty="0" smtClean="0">
                <a:solidFill>
                  <a:schemeClr val="accent1"/>
                </a:solidFill>
              </a:rPr>
              <a:t>:</a:t>
            </a:r>
          </a:p>
          <a:p>
            <a:pPr marL="0" indent="0">
              <a:buNone/>
            </a:pPr>
            <a:r>
              <a:rPr lang="en-GB" dirty="0" smtClean="0">
                <a:solidFill>
                  <a:schemeClr val="accent1"/>
                </a:solidFill>
              </a:rPr>
              <a:t> </a:t>
            </a:r>
            <a:r>
              <a:rPr lang="en-GB" b="1" dirty="0" smtClean="0">
                <a:solidFill>
                  <a:schemeClr val="accent2"/>
                </a:solidFill>
              </a:rPr>
              <a:t>„</a:t>
            </a:r>
            <a:r>
              <a:rPr lang="en-GB" b="1" dirty="0" err="1" smtClean="0">
                <a:solidFill>
                  <a:schemeClr val="accent2"/>
                </a:solidFill>
              </a:rPr>
              <a:t>nemogućnost</a:t>
            </a:r>
            <a:r>
              <a:rPr lang="en-GB" b="1" dirty="0" smtClean="0">
                <a:solidFill>
                  <a:schemeClr val="accent2"/>
                </a:solidFill>
              </a:rPr>
              <a:t> </a:t>
            </a:r>
            <a:r>
              <a:rPr lang="en-GB" b="1" dirty="0" err="1" smtClean="0">
                <a:solidFill>
                  <a:schemeClr val="accent2"/>
                </a:solidFill>
              </a:rPr>
              <a:t>poduzimanje</a:t>
            </a:r>
            <a:r>
              <a:rPr lang="en-GB" b="1" dirty="0" smtClean="0">
                <a:solidFill>
                  <a:schemeClr val="accent2"/>
                </a:solidFill>
              </a:rPr>
              <a:t> </a:t>
            </a:r>
            <a:r>
              <a:rPr lang="en-GB" b="1" dirty="0" err="1" smtClean="0">
                <a:solidFill>
                  <a:schemeClr val="accent2"/>
                </a:solidFill>
              </a:rPr>
              <a:t>učinkovitih</a:t>
            </a:r>
            <a:r>
              <a:rPr lang="en-GB" b="1" dirty="0" smtClean="0">
                <a:solidFill>
                  <a:schemeClr val="accent2"/>
                </a:solidFill>
              </a:rPr>
              <a:t> </a:t>
            </a:r>
            <a:r>
              <a:rPr lang="en-GB" b="1" dirty="0" err="1" smtClean="0">
                <a:solidFill>
                  <a:schemeClr val="accent2"/>
                </a:solidFill>
              </a:rPr>
              <a:t>mjera</a:t>
            </a:r>
            <a:r>
              <a:rPr lang="en-GB" b="1" dirty="0" smtClean="0">
                <a:solidFill>
                  <a:schemeClr val="accent2"/>
                </a:solidFill>
              </a:rPr>
              <a:t> </a:t>
            </a:r>
            <a:r>
              <a:rPr lang="en-GB" b="1" dirty="0" err="1" smtClean="0">
                <a:solidFill>
                  <a:schemeClr val="accent2"/>
                </a:solidFill>
              </a:rPr>
              <a:t>osiguranja</a:t>
            </a:r>
            <a:r>
              <a:rPr lang="en-GB" b="1" dirty="0" smtClean="0">
                <a:solidFill>
                  <a:schemeClr val="accent2"/>
                </a:solidFill>
              </a:rPr>
              <a:t> </a:t>
            </a:r>
            <a:r>
              <a:rPr lang="en-GB" b="1" dirty="0" err="1" smtClean="0">
                <a:solidFill>
                  <a:schemeClr val="accent2"/>
                </a:solidFill>
              </a:rPr>
              <a:t>protiv</a:t>
            </a:r>
            <a:r>
              <a:rPr lang="en-GB" b="1" dirty="0" smtClean="0">
                <a:solidFill>
                  <a:schemeClr val="accent2"/>
                </a:solidFill>
              </a:rPr>
              <a:t> </a:t>
            </a:r>
            <a:r>
              <a:rPr lang="en-GB" b="1" dirty="0" err="1" smtClean="0">
                <a:solidFill>
                  <a:schemeClr val="accent2"/>
                </a:solidFill>
              </a:rPr>
              <a:t>gubitaka</a:t>
            </a:r>
            <a:r>
              <a:rPr lang="en-GB" b="1" dirty="0" smtClean="0">
                <a:solidFill>
                  <a:schemeClr val="accent2"/>
                </a:solidFill>
              </a:rPr>
              <a:t>” </a:t>
            </a:r>
            <a:r>
              <a:rPr lang="en-GB" dirty="0">
                <a:solidFill>
                  <a:schemeClr val="accent1"/>
                </a:solidFill>
              </a:rPr>
              <a:t>(</a:t>
            </a:r>
            <a:r>
              <a:rPr lang="en-GB" dirty="0" err="1">
                <a:solidFill>
                  <a:schemeClr val="accent1"/>
                </a:solidFill>
              </a:rPr>
              <a:t>Bogard</a:t>
            </a:r>
            <a:r>
              <a:rPr lang="en-GB" dirty="0">
                <a:solidFill>
                  <a:schemeClr val="accent1"/>
                </a:solidFill>
              </a:rPr>
              <a:t>, 1989).</a:t>
            </a:r>
          </a:p>
          <a:p>
            <a:endParaRPr lang="en-US" dirty="0" smtClean="0"/>
          </a:p>
          <a:p>
            <a:pPr marL="0" indent="0">
              <a:buNone/>
            </a:pPr>
            <a:r>
              <a:rPr lang="en-US" b="1" dirty="0" smtClean="0">
                <a:solidFill>
                  <a:schemeClr val="accent1"/>
                </a:solidFill>
              </a:rPr>
              <a:t>RAZLIČITE OSOBE SU POD RAZLIČITIM UTJECAJEM OD RIZIKA KATASTROFA!!!</a:t>
            </a:r>
          </a:p>
        </p:txBody>
      </p:sp>
      <p:pic>
        <p:nvPicPr>
          <p:cNvPr id="4" name="Picture 3"/>
          <p:cNvPicPr>
            <a:picLocks noChangeAspect="1"/>
          </p:cNvPicPr>
          <p:nvPr/>
        </p:nvPicPr>
        <p:blipFill>
          <a:blip r:embed="rId2"/>
          <a:stretch>
            <a:fillRect/>
          </a:stretch>
        </p:blipFill>
        <p:spPr>
          <a:xfrm>
            <a:off x="11015663" y="15021"/>
            <a:ext cx="1176336" cy="2170196"/>
          </a:xfrm>
          <a:prstGeom prst="rect">
            <a:avLst/>
          </a:prstGeom>
        </p:spPr>
      </p:pic>
    </p:spTree>
    <p:extLst>
      <p:ext uri="{BB962C8B-B14F-4D97-AF65-F5344CB8AC3E}">
        <p14:creationId xmlns:p14="http://schemas.microsoft.com/office/powerpoint/2010/main" val="18608516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TotalTime>
  <Words>1811</Words>
  <Application>Microsoft Macintosh PowerPoint</Application>
  <PresentationFormat>Widescreen</PresentationFormat>
  <Paragraphs>541</Paragraphs>
  <Slides>34</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Calibri</vt:lpstr>
      <vt:lpstr>Calibri Light</vt:lpstr>
      <vt:lpstr>Cambria</vt:lpstr>
      <vt:lpstr>Cambria Math</vt:lpstr>
      <vt:lpstr>Courier New</vt:lpstr>
      <vt:lpstr>Mangal</vt:lpstr>
      <vt:lpstr>ＭＳ 明朝</vt:lpstr>
      <vt:lpstr>MyriadPro</vt:lpstr>
      <vt:lpstr>Times New Roman</vt:lpstr>
      <vt:lpstr>Wingdings</vt:lpstr>
      <vt:lpstr>Arial</vt:lpstr>
      <vt:lpstr>Arial</vt:lpstr>
      <vt:lpstr>Office Theme</vt:lpstr>
      <vt:lpstr>      Metodologije za  Procjenu Socijalne Ranjivosti  u smislu otpornosti zajednica na klimatske promjene i katastrofe  </vt:lpstr>
      <vt:lpstr>Od čega se sastoji RIZIK od katastrofa?</vt:lpstr>
      <vt:lpstr>PowerPoint Presentation</vt:lpstr>
      <vt:lpstr>PowerPoint Presentation</vt:lpstr>
      <vt:lpstr>PowerPoint Presentation</vt:lpstr>
      <vt:lpstr>PowerPoint Presentation</vt:lpstr>
      <vt:lpstr>PowerPoint Presentation</vt:lpstr>
      <vt:lpstr>PowerPoint Presentation</vt:lpstr>
      <vt:lpstr>Socijalna ranjivost - definicija</vt:lpstr>
      <vt:lpstr>Socijalna ranjivost koraci/razine</vt:lpstr>
      <vt:lpstr>Mjerenje socijalne ranjivosti</vt:lpstr>
      <vt:lpstr>Varijable/indikatori soc. ranjivosti</vt:lpstr>
      <vt:lpstr>PowerPoint Presentation</vt:lpstr>
      <vt:lpstr>Zajedničko djelovanje pojedinačnih indikatora –primjer rodnog indikatora</vt:lpstr>
      <vt:lpstr>Izračun indikatora Soc.ranjivosti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Praktični primjer – CSVP treći korak</vt:lpstr>
      <vt:lpstr>PowerPoint Presentation</vt:lpstr>
      <vt:lpstr>Primjena indikatora – mapiranje soc.ranjivosti</vt:lpstr>
      <vt:lpstr>Primjena indikatora – preklapanje soc.ranjivosti</vt:lpstr>
      <vt:lpstr>Validacija indikatora</vt:lpstr>
      <vt:lpstr> Studija Soc.Ranjivosti – sveukupan proces</vt:lpstr>
      <vt:lpstr>PowerPoint Presentation</vt:lpstr>
      <vt:lpstr>PowerPoint Presentation</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Krunoslav Katic</dc:creator>
  <cp:lastModifiedBy>Microsoft Office User</cp:lastModifiedBy>
  <cp:revision>95</cp:revision>
  <dcterms:created xsi:type="dcterms:W3CDTF">2017-04-04T14:27:25Z</dcterms:created>
  <dcterms:modified xsi:type="dcterms:W3CDTF">2018-06-11T15:24:30Z</dcterms:modified>
</cp:coreProperties>
</file>