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2" r:id="rId3"/>
    <p:sldId id="283" r:id="rId4"/>
    <p:sldId id="258" r:id="rId5"/>
    <p:sldId id="280" r:id="rId6"/>
    <p:sldId id="279" r:id="rId7"/>
    <p:sldId id="259" r:id="rId8"/>
    <p:sldId id="260" r:id="rId9"/>
    <p:sldId id="265" r:id="rId10"/>
    <p:sldId id="297" r:id="rId11"/>
    <p:sldId id="281" r:id="rId12"/>
    <p:sldId id="261" r:id="rId13"/>
    <p:sldId id="272" r:id="rId14"/>
    <p:sldId id="296" r:id="rId15"/>
    <p:sldId id="262" r:id="rId16"/>
    <p:sldId id="294" r:id="rId17"/>
  </p:sldIdLst>
  <p:sldSz cx="9144000" cy="6858000" type="screen4x3"/>
  <p:notesSz cx="6858000" cy="9144000"/>
  <p:defaultTextStyle>
    <a:defPPr>
      <a:defRPr lang="en-US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EBB0C-A40F-42F4-AEE3-B9324C949099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A9A79-6E77-4A6B-B1F6-81805FE19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37F88-74A0-472E-937F-303CF36ABA2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rgbClr val="FFFFFF">
                <a:alpha val="60000"/>
              </a:srgbClr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Zdravko.maksimovic@kraljevo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828800"/>
            <a:ext cx="7772400" cy="2057400"/>
          </a:xfrm>
        </p:spPr>
        <p:txBody>
          <a:bodyPr>
            <a:noAutofit/>
          </a:bodyPr>
          <a:lstStyle/>
          <a:p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>ПРОГРАМ СМАЊЕЊА РИЗИКА ГРАДОВА И ОПШТИНА СЛИВА ЗАПАДНЕ МОРАВЕ</a:t>
            </a:r>
            <a:endParaRPr lang="sr-Latn-C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609600"/>
          </a:xfrm>
        </p:spPr>
        <p:txBody>
          <a:bodyPr/>
          <a:lstStyle/>
          <a:p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Зрењанин, 31.05.2018. </a:t>
            </a:r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године</a:t>
            </a:r>
            <a:endParaRPr lang="sr-Latn-C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AutoShape 4" descr="The World Bank Working for a World Free of Poverty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sr-Latn-CS"/>
          </a:p>
        </p:txBody>
      </p:sp>
      <p:sp>
        <p:nvSpPr>
          <p:cNvPr id="1030" name="AutoShape 6" descr="The World Bank Working for a World Free of Poverty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sr-Latn-C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Zdravko\Desktop\10-Pripadnic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0400" y="685800"/>
            <a:ext cx="8026400" cy="5486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>Остали програми обука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 smtClean="0"/>
              <a:t>Обуке Комисија за процену штете</a:t>
            </a:r>
          </a:p>
          <a:p>
            <a:pPr algn="just"/>
            <a:r>
              <a:rPr lang="sr-Cyrl-RS" dirty="0" smtClean="0"/>
              <a:t>Обуке за употребе нових технологија у процесима смањења и управљања ризицима од елементарних непогода:</a:t>
            </a:r>
          </a:p>
          <a:p>
            <a:pPr lvl="1" algn="just">
              <a:buFont typeface="Wingdings" pitchFamily="2" charset="2"/>
              <a:buChar char="Ø"/>
            </a:pPr>
            <a:r>
              <a:rPr lang="sr-Cyrl-RS" dirty="0" smtClean="0"/>
              <a:t>Употреба ГИС-а</a:t>
            </a:r>
          </a:p>
          <a:p>
            <a:pPr lvl="1" algn="just">
              <a:buFont typeface="Wingdings" pitchFamily="2" charset="2"/>
              <a:buChar char="Ø"/>
            </a:pPr>
            <a:r>
              <a:rPr lang="sr-Cyrl-RS" dirty="0" smtClean="0"/>
              <a:t>Употреба мултикоптера</a:t>
            </a:r>
          </a:p>
          <a:p>
            <a:pPr lvl="1" algn="just">
              <a:buFont typeface="Wingdings" pitchFamily="2" charset="2"/>
              <a:buChar char="Ø"/>
            </a:pPr>
            <a:r>
              <a:rPr lang="sr-Cyrl-RS" dirty="0" smtClean="0"/>
              <a:t>Нове информационе технологије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Карте ризика</a:t>
            </a:r>
            <a:endParaRPr lang="sr-Latn-C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9 - Gustina naseljenos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ГИС Апликација</a:t>
            </a:r>
            <a:endParaRPr lang="sr-Latn-C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638300" y="-647700"/>
            <a:ext cx="5867400" cy="9144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Иницијатива за формирање Регионалног центра слива Западне Мораве</a:t>
            </a:r>
            <a:endParaRPr lang="sr-Latn-C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РЕАГОВАЊЕ Model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6248400"/>
          </a:xfrm>
        </p:spPr>
        <p:txBody>
          <a:bodyPr>
            <a:noAutofit/>
          </a:bodyPr>
          <a:lstStyle/>
          <a:p>
            <a:pPr algn="ctr"/>
            <a:r>
              <a:rPr lang="sr-Latn-RS" sz="4800" dirty="0" smtClean="0"/>
              <a:t/>
            </a:r>
            <a:br>
              <a:rPr lang="sr-Latn-RS" sz="4800" dirty="0" smtClean="0"/>
            </a:br>
            <a:r>
              <a:rPr lang="sr-Latn-RS" sz="4800" dirty="0" smtClean="0"/>
              <a:t/>
            </a:r>
            <a:br>
              <a:rPr lang="sr-Latn-RS" sz="4800" dirty="0" smtClean="0"/>
            </a:br>
            <a:r>
              <a:rPr lang="sr-Cyrl-RS" sz="4800" dirty="0" smtClean="0"/>
              <a:t/>
            </a:r>
            <a:br>
              <a:rPr lang="sr-Cyrl-RS" sz="4800" dirty="0" smtClean="0"/>
            </a:br>
            <a:r>
              <a:rPr lang="sr-Cyrl-RS" sz="4800" dirty="0" smtClean="0"/>
              <a:t>ХВАЛА НА ПАЖЊИ</a:t>
            </a:r>
            <a:r>
              <a:rPr lang="sr-Latn-RS" sz="4800" dirty="0" smtClean="0"/>
              <a:t/>
            </a:r>
            <a:br>
              <a:rPr lang="sr-Latn-RS" sz="4800" dirty="0" smtClean="0"/>
            </a:br>
            <a:r>
              <a:rPr lang="sr-Latn-RS" sz="4800" dirty="0" smtClean="0"/>
              <a:t/>
            </a:r>
            <a:br>
              <a:rPr lang="sr-Latn-RS" sz="4800" dirty="0" smtClean="0"/>
            </a:br>
            <a:r>
              <a:rPr lang="sr-Latn-RS" sz="4800" dirty="0" smtClean="0"/>
              <a:t/>
            </a:r>
            <a:br>
              <a:rPr lang="sr-Latn-RS" sz="4800" dirty="0" smtClean="0"/>
            </a:br>
            <a:r>
              <a:rPr lang="sr-Cyrl-RS" sz="2400" dirty="0" smtClean="0"/>
              <a:t>Здравко Максимовић</a:t>
            </a:r>
            <a:br>
              <a:rPr lang="sr-Cyrl-RS" sz="2400" dirty="0" smtClean="0"/>
            </a:br>
            <a:r>
              <a:rPr lang="sr-Cyrl-RS" sz="2400" dirty="0" smtClean="0"/>
              <a:t>ГУ Краљево</a:t>
            </a:r>
            <a:br>
              <a:rPr lang="sr-Cyrl-RS" sz="2400" dirty="0" smtClean="0"/>
            </a:br>
            <a:r>
              <a:rPr lang="sr-Cyrl-RS" sz="2400" dirty="0" smtClean="0"/>
              <a:t>Зрењанин 30. </a:t>
            </a:r>
            <a:r>
              <a:rPr lang="sr-Cyrl-RS" sz="2400" dirty="0" smtClean="0"/>
              <a:t>мај </a:t>
            </a:r>
            <a:r>
              <a:rPr lang="sr-Cyrl-RS" sz="2400" dirty="0" smtClean="0"/>
              <a:t>2018. </a:t>
            </a:r>
            <a:r>
              <a:rPr lang="sr-Cyrl-RS" sz="2400" dirty="0" smtClean="0"/>
              <a:t>год.</a:t>
            </a:r>
            <a:br>
              <a:rPr lang="sr-Cyrl-RS" sz="2400" dirty="0" smtClean="0"/>
            </a:br>
            <a:r>
              <a:rPr lang="en-US" sz="2400" dirty="0" smtClean="0">
                <a:hlinkClick r:id="rId3"/>
              </a:rPr>
              <a:t>Z</a:t>
            </a:r>
            <a:r>
              <a:rPr lang="sr-Latn-RS" sz="2400" dirty="0" smtClean="0">
                <a:hlinkClick r:id="rId3"/>
              </a:rPr>
              <a:t>dravko.maksimovic</a:t>
            </a:r>
            <a:r>
              <a:rPr lang="en-US" sz="2400" dirty="0" smtClean="0">
                <a:hlinkClick r:id="rId3"/>
              </a:rPr>
              <a:t>@</a:t>
            </a:r>
            <a:r>
              <a:rPr lang="sr-Latn-RS" sz="2400" dirty="0" smtClean="0">
                <a:hlinkClick r:id="rId3"/>
              </a:rPr>
              <a:t>kraljevo.org</a:t>
            </a:r>
            <a:r>
              <a:rPr lang="sr-Latn-RS" sz="2400" dirty="0" smtClean="0"/>
              <a:t/>
            </a:r>
            <a:br>
              <a:rPr lang="sr-Latn-RS" sz="2400" dirty="0" smtClean="0"/>
            </a:br>
            <a:r>
              <a:rPr lang="sr-Latn-RS" sz="2400" dirty="0" smtClean="0"/>
              <a:t>064-869-9-375</a:t>
            </a:r>
            <a:endParaRPr lang="sr-Latn-CS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199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b="1" dirty="0" err="1" smtClean="0"/>
              <a:t>контекст</a:t>
            </a:r>
            <a:r>
              <a:rPr lang="en-US" b="1" dirty="0" smtClean="0"/>
              <a:t>: </a:t>
            </a:r>
            <a:r>
              <a:rPr lang="en-US" dirty="0" err="1" smtClean="0"/>
              <a:t>Тим</a:t>
            </a:r>
            <a:r>
              <a:rPr lang="en-US" dirty="0" smtClean="0"/>
              <a:t> </a:t>
            </a:r>
            <a:r>
              <a:rPr lang="en-US" dirty="0" err="1" smtClean="0"/>
              <a:t>координатора</a:t>
            </a:r>
            <a:r>
              <a:rPr lang="en-US" dirty="0" smtClean="0"/>
              <a:t> </a:t>
            </a:r>
            <a:r>
              <a:rPr lang="en-US" dirty="0" err="1" smtClean="0"/>
              <a:t>уз</a:t>
            </a:r>
            <a:r>
              <a:rPr lang="en-US" dirty="0" smtClean="0"/>
              <a:t> </a:t>
            </a:r>
            <a:r>
              <a:rPr lang="en-US" dirty="0" err="1" smtClean="0"/>
              <a:t>подршку</a:t>
            </a:r>
            <a:r>
              <a:rPr lang="en-US" dirty="0" smtClean="0"/>
              <a:t> СКГО, КУЈУ и УНДП, а у </a:t>
            </a:r>
            <a:r>
              <a:rPr lang="en-US" dirty="0" err="1" smtClean="0"/>
              <a:t>складу</a:t>
            </a:r>
            <a:r>
              <a:rPr lang="en-US" dirty="0" smtClean="0"/>
              <a:t> </a:t>
            </a:r>
            <a:r>
              <a:rPr lang="en-US" dirty="0" err="1" smtClean="0"/>
              <a:t>са</a:t>
            </a:r>
            <a:r>
              <a:rPr lang="en-US" dirty="0" smtClean="0"/>
              <a:t> </a:t>
            </a:r>
            <a:r>
              <a:rPr lang="en-US" dirty="0" err="1" smtClean="0"/>
              <a:t>Законом</a:t>
            </a:r>
            <a:r>
              <a:rPr lang="en-US" dirty="0" smtClean="0"/>
              <a:t> о </a:t>
            </a:r>
            <a:r>
              <a:rPr lang="en-US" dirty="0" err="1" smtClean="0"/>
              <a:t>локалној</a:t>
            </a:r>
            <a:r>
              <a:rPr lang="en-US" dirty="0" smtClean="0"/>
              <a:t> </a:t>
            </a:r>
            <a:r>
              <a:rPr lang="en-US" dirty="0" err="1" smtClean="0"/>
              <a:t>самоуправи</a:t>
            </a:r>
            <a:r>
              <a:rPr lang="en-US" dirty="0" smtClean="0"/>
              <a:t> и СЕНДАЈИ </a:t>
            </a:r>
            <a:r>
              <a:rPr lang="en-US" dirty="0" err="1" smtClean="0"/>
              <a:t>оквиром</a:t>
            </a:r>
            <a:endParaRPr lang="en-US" dirty="0" smtClean="0"/>
          </a:p>
          <a:p>
            <a:pPr lvl="0"/>
            <a:r>
              <a:rPr lang="en-US" b="1" dirty="0" err="1" smtClean="0"/>
              <a:t>фактичко</a:t>
            </a:r>
            <a:r>
              <a:rPr lang="en-US" b="1" dirty="0" smtClean="0"/>
              <a:t> </a:t>
            </a:r>
            <a:r>
              <a:rPr lang="en-US" b="1" dirty="0" err="1" smtClean="0"/>
              <a:t>стање</a:t>
            </a:r>
            <a:r>
              <a:rPr lang="en-US" b="1" dirty="0" smtClean="0"/>
              <a:t>: </a:t>
            </a:r>
            <a:r>
              <a:rPr lang="en-US" dirty="0" err="1" smtClean="0"/>
              <a:t>последњих</a:t>
            </a:r>
            <a:r>
              <a:rPr lang="en-US" dirty="0" smtClean="0"/>
              <a:t> 5 </a:t>
            </a:r>
            <a:r>
              <a:rPr lang="en-US" dirty="0" err="1" smtClean="0"/>
              <a:t>година</a:t>
            </a:r>
            <a:r>
              <a:rPr lang="en-US" dirty="0" smtClean="0"/>
              <a:t>, </a:t>
            </a:r>
            <a:r>
              <a:rPr lang="en-US" dirty="0" err="1" smtClean="0"/>
              <a:t>интезивно</a:t>
            </a:r>
            <a:r>
              <a:rPr lang="en-US" dirty="0" smtClean="0"/>
              <a:t>, </a:t>
            </a:r>
            <a:r>
              <a:rPr lang="en-US" dirty="0" err="1" smtClean="0"/>
              <a:t>територија</a:t>
            </a:r>
            <a:r>
              <a:rPr lang="en-US" dirty="0" smtClean="0"/>
              <a:t> </a:t>
            </a:r>
            <a:r>
              <a:rPr lang="en-US" dirty="0" err="1" smtClean="0"/>
              <a:t>градова</a:t>
            </a:r>
            <a:r>
              <a:rPr lang="en-US" dirty="0" smtClean="0"/>
              <a:t> и </a:t>
            </a:r>
            <a:r>
              <a:rPr lang="en-US" dirty="0" err="1" smtClean="0"/>
              <a:t>општина</a:t>
            </a:r>
            <a:r>
              <a:rPr lang="en-US" dirty="0" smtClean="0"/>
              <a:t> </a:t>
            </a:r>
            <a:r>
              <a:rPr lang="en-US" dirty="0" err="1" smtClean="0"/>
              <a:t>слива</a:t>
            </a:r>
            <a:r>
              <a:rPr lang="en-US" dirty="0" smtClean="0"/>
              <a:t> </a:t>
            </a:r>
            <a:r>
              <a:rPr lang="en-US" dirty="0" err="1" smtClean="0"/>
              <a:t>Западне</a:t>
            </a:r>
            <a:r>
              <a:rPr lang="en-US" dirty="0" smtClean="0"/>
              <a:t> </a:t>
            </a:r>
            <a:r>
              <a:rPr lang="en-US" dirty="0" err="1" smtClean="0"/>
              <a:t>Мораве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изложена</a:t>
            </a:r>
            <a:r>
              <a:rPr lang="en-US" dirty="0" smtClean="0"/>
              <a:t> </a:t>
            </a:r>
            <a:r>
              <a:rPr lang="en-US" dirty="0" err="1" smtClean="0"/>
              <a:t>ризицима</a:t>
            </a:r>
            <a:r>
              <a:rPr lang="en-US" dirty="0" smtClean="0"/>
              <a:t> </a:t>
            </a:r>
            <a:r>
              <a:rPr lang="en-US" dirty="0" err="1" smtClean="0"/>
              <a:t>од</a:t>
            </a:r>
            <a:r>
              <a:rPr lang="en-US" dirty="0" smtClean="0"/>
              <a:t> </a:t>
            </a:r>
            <a:r>
              <a:rPr lang="en-US" dirty="0" err="1" smtClean="0"/>
              <a:t>поплава</a:t>
            </a:r>
            <a:r>
              <a:rPr lang="en-US" dirty="0" smtClean="0"/>
              <a:t>, </a:t>
            </a:r>
            <a:r>
              <a:rPr lang="en-US" dirty="0" err="1" smtClean="0"/>
              <a:t>земљотреса</a:t>
            </a:r>
            <a:r>
              <a:rPr lang="en-US" dirty="0" smtClean="0"/>
              <a:t>, </a:t>
            </a:r>
            <a:r>
              <a:rPr lang="en-US" dirty="0" err="1" smtClean="0"/>
              <a:t>клизишта</a:t>
            </a:r>
            <a:r>
              <a:rPr lang="en-US" dirty="0" smtClean="0"/>
              <a:t>, </a:t>
            </a:r>
            <a:r>
              <a:rPr lang="en-US" dirty="0" err="1" smtClean="0"/>
              <a:t>шумских</a:t>
            </a:r>
            <a:r>
              <a:rPr lang="en-US" dirty="0" smtClean="0"/>
              <a:t> </a:t>
            </a:r>
            <a:r>
              <a:rPr lang="en-US" dirty="0" err="1" smtClean="0"/>
              <a:t>поажара</a:t>
            </a:r>
            <a:r>
              <a:rPr lang="en-US" dirty="0" smtClean="0"/>
              <a:t>, </a:t>
            </a:r>
            <a:r>
              <a:rPr lang="en-US" dirty="0" err="1" smtClean="0"/>
              <a:t>снежних</a:t>
            </a:r>
            <a:r>
              <a:rPr lang="en-US" dirty="0" smtClean="0"/>
              <a:t> </a:t>
            </a:r>
            <a:r>
              <a:rPr lang="en-US" dirty="0" err="1" smtClean="0"/>
              <a:t>наноса</a:t>
            </a:r>
            <a:r>
              <a:rPr lang="en-US" dirty="0" smtClean="0"/>
              <a:t> и </a:t>
            </a:r>
            <a:r>
              <a:rPr lang="en-US" dirty="0" err="1" smtClean="0"/>
              <a:t>града</a:t>
            </a:r>
            <a:r>
              <a:rPr lang="en-US" dirty="0" smtClean="0"/>
              <a:t>, </a:t>
            </a:r>
            <a:r>
              <a:rPr lang="en-US" dirty="0" err="1" smtClean="0"/>
              <a:t>што</a:t>
            </a:r>
            <a:r>
              <a:rPr lang="en-US" dirty="0" smtClean="0"/>
              <a:t> </a:t>
            </a:r>
            <a:r>
              <a:rPr lang="en-US" dirty="0" err="1" smtClean="0"/>
              <a:t>доводи</a:t>
            </a:r>
            <a:r>
              <a:rPr lang="en-US" dirty="0" smtClean="0"/>
              <a:t> </a:t>
            </a:r>
            <a:r>
              <a:rPr lang="en-US" dirty="0" err="1" smtClean="0"/>
              <a:t>до</a:t>
            </a:r>
            <a:r>
              <a:rPr lang="en-US" dirty="0" smtClean="0"/>
              <a:t> </a:t>
            </a:r>
            <a:r>
              <a:rPr lang="en-US" dirty="0" err="1" smtClean="0"/>
              <a:t>штета</a:t>
            </a:r>
            <a:r>
              <a:rPr lang="en-US" dirty="0" smtClean="0"/>
              <a:t> </a:t>
            </a:r>
            <a:r>
              <a:rPr lang="en-US" dirty="0" err="1" smtClean="0"/>
              <a:t>огромних</a:t>
            </a:r>
            <a:r>
              <a:rPr lang="en-US" dirty="0" smtClean="0"/>
              <a:t> </a:t>
            </a:r>
            <a:r>
              <a:rPr lang="en-US" dirty="0" err="1" smtClean="0"/>
              <a:t>размера</a:t>
            </a:r>
            <a:r>
              <a:rPr lang="en-US" dirty="0" smtClean="0"/>
              <a:t>. </a:t>
            </a:r>
            <a:r>
              <a:rPr lang="en-US" dirty="0" err="1" smtClean="0"/>
              <a:t>Штете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манифестују</a:t>
            </a:r>
            <a:r>
              <a:rPr lang="en-US" dirty="0" smtClean="0"/>
              <a:t>, </a:t>
            </a:r>
            <a:r>
              <a:rPr lang="en-US" dirty="0" err="1" smtClean="0"/>
              <a:t>пре</a:t>
            </a:r>
            <a:r>
              <a:rPr lang="en-US" dirty="0" smtClean="0"/>
              <a:t> </a:t>
            </a:r>
            <a:r>
              <a:rPr lang="en-US" dirty="0" err="1" smtClean="0"/>
              <a:t>свега</a:t>
            </a:r>
            <a:r>
              <a:rPr lang="en-US" dirty="0" smtClean="0"/>
              <a:t> у </a:t>
            </a:r>
            <a:r>
              <a:rPr lang="en-US" dirty="0" err="1" smtClean="0"/>
              <a:t>секторима</a:t>
            </a:r>
            <a:r>
              <a:rPr lang="en-US" dirty="0" smtClean="0"/>
              <a:t>: </a:t>
            </a:r>
            <a:r>
              <a:rPr lang="en-US" dirty="0" err="1" smtClean="0"/>
              <a:t>инфраструктуре</a:t>
            </a:r>
            <a:r>
              <a:rPr lang="en-US" dirty="0" smtClean="0"/>
              <a:t>, </a:t>
            </a:r>
            <a:r>
              <a:rPr lang="en-US" dirty="0" err="1" smtClean="0"/>
              <a:t>пољопривреде</a:t>
            </a:r>
            <a:r>
              <a:rPr lang="en-US" dirty="0" smtClean="0"/>
              <a:t>, </a:t>
            </a:r>
            <a:r>
              <a:rPr lang="en-US" dirty="0" err="1" smtClean="0"/>
              <a:t>привреде</a:t>
            </a:r>
            <a:r>
              <a:rPr lang="en-US" dirty="0" smtClean="0"/>
              <a:t> и </a:t>
            </a:r>
            <a:r>
              <a:rPr lang="en-US" dirty="0" err="1" smtClean="0"/>
              <a:t>становања</a:t>
            </a:r>
            <a:r>
              <a:rPr lang="en-US" dirty="0" smtClean="0"/>
              <a:t>. У </a:t>
            </a:r>
            <a:r>
              <a:rPr lang="en-US" dirty="0" err="1" smtClean="0"/>
              <a:t>однсу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постојећу</a:t>
            </a:r>
            <a:r>
              <a:rPr lang="en-US" dirty="0" smtClean="0"/>
              <a:t> </a:t>
            </a:r>
            <a:r>
              <a:rPr lang="en-US" dirty="0" err="1" smtClean="0"/>
              <a:t>законску</a:t>
            </a:r>
            <a:r>
              <a:rPr lang="en-US" dirty="0" smtClean="0"/>
              <a:t> </a:t>
            </a:r>
            <a:r>
              <a:rPr lang="en-US" dirty="0" err="1" smtClean="0"/>
              <a:t>регулативу</a:t>
            </a:r>
            <a:r>
              <a:rPr lang="en-US" dirty="0" smtClean="0"/>
              <a:t> (</a:t>
            </a:r>
            <a:r>
              <a:rPr lang="en-US" dirty="0" err="1" smtClean="0"/>
              <a:t>локалне</a:t>
            </a:r>
            <a:r>
              <a:rPr lang="en-US" dirty="0" smtClean="0"/>
              <a:t> </a:t>
            </a:r>
            <a:r>
              <a:rPr lang="en-US" dirty="0" err="1" smtClean="0"/>
              <a:t>самоуправе</a:t>
            </a:r>
            <a:r>
              <a:rPr lang="en-US" dirty="0" smtClean="0"/>
              <a:t> </a:t>
            </a:r>
            <a:r>
              <a:rPr lang="en-US" dirty="0" err="1" smtClean="0"/>
              <a:t>су</a:t>
            </a:r>
            <a:r>
              <a:rPr lang="en-US" dirty="0" smtClean="0"/>
              <a:t> </a:t>
            </a:r>
            <a:r>
              <a:rPr lang="en-US" dirty="0" err="1" smtClean="0"/>
              <a:t>обавези</a:t>
            </a:r>
            <a:endParaRPr lang="en-US" dirty="0" smtClean="0"/>
          </a:p>
          <a:p>
            <a:pPr lvl="0"/>
            <a:r>
              <a:rPr lang="en-US" b="1" dirty="0" err="1" smtClean="0"/>
              <a:t>циљеви</a:t>
            </a:r>
            <a:r>
              <a:rPr lang="en-US" b="1" dirty="0" smtClean="0"/>
              <a:t>:</a:t>
            </a:r>
            <a:endParaRPr lang="en-US" dirty="0" smtClean="0"/>
          </a:p>
          <a:p>
            <a:pPr lvl="0"/>
            <a:r>
              <a:rPr lang="en-US" b="1" dirty="0" err="1" smtClean="0"/>
              <a:t>мере</a:t>
            </a:r>
            <a:r>
              <a:rPr lang="en-US" b="1" dirty="0" smtClean="0"/>
              <a:t> и </a:t>
            </a:r>
            <a:r>
              <a:rPr lang="en-US" b="1" dirty="0" err="1" smtClean="0"/>
              <a:t>активности</a:t>
            </a:r>
            <a:r>
              <a:rPr lang="en-US" b="1" dirty="0" smtClean="0"/>
              <a:t>:</a:t>
            </a:r>
            <a:endParaRPr lang="en-US" dirty="0" smtClean="0"/>
          </a:p>
          <a:p>
            <a:pPr lvl="0"/>
            <a:r>
              <a:rPr lang="en-US" b="1" dirty="0" err="1" smtClean="0"/>
              <a:t>механизми</a:t>
            </a:r>
            <a:r>
              <a:rPr lang="en-US" b="1" dirty="0" smtClean="0"/>
              <a:t> </a:t>
            </a:r>
            <a:r>
              <a:rPr lang="en-US" b="1" dirty="0" err="1" smtClean="0"/>
              <a:t>за</a:t>
            </a:r>
            <a:r>
              <a:rPr lang="en-US" b="1" dirty="0" smtClean="0"/>
              <a:t> </a:t>
            </a:r>
            <a:r>
              <a:rPr lang="en-US" b="1" dirty="0" err="1" smtClean="0"/>
              <a:t>спровођење</a:t>
            </a:r>
            <a:r>
              <a:rPr lang="en-US" b="1" dirty="0" smtClean="0"/>
              <a:t>:</a:t>
            </a:r>
            <a:endParaRPr lang="en-US" dirty="0" smtClean="0"/>
          </a:p>
          <a:p>
            <a:pPr lvl="0"/>
            <a:r>
              <a:rPr lang="en-US" b="1" dirty="0" err="1" smtClean="0"/>
              <a:t>евалуација</a:t>
            </a:r>
            <a:r>
              <a:rPr lang="en-US" b="1" dirty="0" smtClean="0"/>
              <a:t>: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810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НОРМАТИВНИ </a:t>
            </a:r>
            <a:r>
              <a:rPr lang="en-US" b="1" dirty="0" smtClean="0"/>
              <a:t>ОКВИР</a:t>
            </a:r>
            <a:endParaRPr lang="en-US" dirty="0" smtClean="0"/>
          </a:p>
          <a:p>
            <a:pPr algn="ctr"/>
            <a:r>
              <a:rPr lang="en-US" dirty="0" smtClean="0"/>
              <a:t> </a:t>
            </a:r>
            <a:r>
              <a:rPr lang="en-US" b="1" dirty="0" smtClean="0"/>
              <a:t>ИНСТИТУЦИОНАЛНИ </a:t>
            </a:r>
            <a:r>
              <a:rPr lang="en-US" b="1" dirty="0" smtClean="0"/>
              <a:t>ОКВИР</a:t>
            </a:r>
            <a:endParaRPr lang="en-US" dirty="0" smtClean="0"/>
          </a:p>
          <a:p>
            <a:pPr algn="ctr"/>
            <a:r>
              <a:rPr lang="en-US" dirty="0" smtClean="0"/>
              <a:t> </a:t>
            </a:r>
            <a:r>
              <a:rPr lang="en-US" b="1" dirty="0" smtClean="0"/>
              <a:t>ФУНКЦИОНАЛНИ ОКВИР</a:t>
            </a:r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>Обуке у Регионалном центру на Рудну</a:t>
            </a:r>
            <a:endParaRPr lang="sr-Latn-C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599"/>
          </a:xfrm>
        </p:spPr>
        <p:txBody>
          <a:bodyPr>
            <a:normAutofit fontScale="92500" lnSpcReduction="20000"/>
          </a:bodyPr>
          <a:lstStyle/>
          <a:p>
            <a:endParaRPr lang="sr-Cyrl-R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Закон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ванредним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ситуацијама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(„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гласник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РС“,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бр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111/2009, 92/2011 и 93/2012)</a:t>
            </a:r>
          </a:p>
          <a:p>
            <a:pPr lvl="0"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Правилник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обучавању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наставним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плановима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програмима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нормативима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наставних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средстава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опреме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обучавање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припадника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цивилне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заштите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(„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гласник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РС“,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бр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08/2013)</a:t>
            </a:r>
          </a:p>
          <a:p>
            <a:pPr lvl="0"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Ур</a:t>
            </a: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дба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обавезним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средствима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опреми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личну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узајамну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колективну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заштиту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елементарних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непогода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других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несрећа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(„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гласник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РС“,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бр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3/2011)</a:t>
            </a:r>
            <a:endParaRPr lang="sr-Cyrl-R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Решење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давању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управљање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објекта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Рудну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Број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011-8/2014-III)</a:t>
            </a:r>
            <a:endParaRPr lang="sr-Cyrl-R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Одлука о организацији и функционисању цивилне заштите на територији града Краљева (“Службени лист града Краљева”, бр. 21/13)  </a:t>
            </a:r>
          </a:p>
          <a:p>
            <a:pPr algn="just"/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Решење Скупштине града Краљева о давању на управљање објекта на Рудну, ради обука у пословима цивилне заштите број 011-8/2014-</a:t>
            </a:r>
            <a:r>
              <a:rPr lang="sr-Latn-CS" sz="1800" dirty="0" smtClean="0">
                <a:latin typeface="Times New Roman" pitchFamily="18" charset="0"/>
                <a:cs typeface="Times New Roman" pitchFamily="18" charset="0"/>
              </a:rPr>
              <a:t>III</a:t>
            </a:r>
            <a:endParaRPr lang="sr-Cyrl-R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Решење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образовању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комисије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полагање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испита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припадника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цивилне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заштите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опше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намене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које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донео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градоначелник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града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Краљева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бр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1387/15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дана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05.05.2015.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године</a:t>
            </a:r>
            <a:endParaRPr lang="sr-Latn-C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Предлози Месних заједница за поверенике и заменике повереника Цивилне заштите</a:t>
            </a:r>
          </a:p>
          <a:p>
            <a:pPr algn="just"/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Закључци Градског штаба за ванредне ситуације на територији града Краљева број 2-5/15-</a:t>
            </a:r>
            <a:r>
              <a:rPr lang="sr-Latn-CS" sz="1800" dirty="0" smtClean="0">
                <a:latin typeface="Times New Roman" pitchFamily="18" charset="0"/>
                <a:cs typeface="Times New Roman" pitchFamily="18" charset="0"/>
              </a:rPr>
              <a:t>XIII </a:t>
            </a: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од 04.03.2015. године и број 2-23/15-</a:t>
            </a:r>
            <a:r>
              <a:rPr lang="sr-Latn-CS" sz="1800" dirty="0" smtClean="0">
                <a:latin typeface="Times New Roman" pitchFamily="18" charset="0"/>
                <a:cs typeface="Times New Roman" pitchFamily="18" charset="0"/>
              </a:rPr>
              <a:t>XIII </a:t>
            </a: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од 01.07.2015. године, о именовању повереника и заменика повереника цивилне заштите</a:t>
            </a:r>
          </a:p>
          <a:p>
            <a:pPr algn="just"/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Обуке повереника и заменика повереника цивилне заштите</a:t>
            </a:r>
          </a:p>
          <a:p>
            <a:pPr algn="just"/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Полагање испита за стицање звања повереника цивилне зашите</a:t>
            </a:r>
          </a:p>
          <a:p>
            <a:pPr algn="just"/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Опремање цивилне заштите </a:t>
            </a:r>
            <a:endParaRPr lang="sr-Latn-C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>Остала законска и подзаконска акта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 smtClean="0"/>
              <a:t>Закон о раду </a:t>
            </a:r>
          </a:p>
          <a:p>
            <a:pPr algn="just"/>
            <a:r>
              <a:rPr lang="sr-Cyrl-RS" dirty="0" smtClean="0"/>
              <a:t>Закон о заштити од пожара</a:t>
            </a:r>
          </a:p>
          <a:p>
            <a:pPr algn="just"/>
            <a:r>
              <a:rPr lang="sr-Cyrl-RS" dirty="0" smtClean="0"/>
              <a:t>Закон о безбедности и здрављу на раду</a:t>
            </a:r>
          </a:p>
          <a:p>
            <a:pPr algn="just"/>
            <a:r>
              <a:rPr lang="sr-Cyrl-RS" dirty="0" smtClean="0"/>
              <a:t>Закон о комуналној полицији</a:t>
            </a:r>
          </a:p>
          <a:p>
            <a:pPr algn="just"/>
            <a:r>
              <a:rPr lang="sr-Cyrl-RS" dirty="0" smtClean="0"/>
              <a:t>Процене угрожености од елементарних непогода и других несрећа</a:t>
            </a:r>
          </a:p>
          <a:p>
            <a:pPr algn="just"/>
            <a:r>
              <a:rPr lang="sr-Cyrl-RS" dirty="0" smtClean="0"/>
              <a:t>Програми и правилници прописани од стране руководилаца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>Програми обука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399"/>
          </a:xfrm>
        </p:spPr>
        <p:txBody>
          <a:bodyPr>
            <a:normAutofit lnSpcReduction="10000"/>
          </a:bodyPr>
          <a:lstStyle/>
          <a:p>
            <a:pPr algn="just"/>
            <a:r>
              <a:rPr lang="sr-Cyrl-RS" dirty="0" smtClean="0"/>
              <a:t>Обуке запослених у Градским/Општинским управама</a:t>
            </a:r>
          </a:p>
          <a:p>
            <a:pPr algn="just"/>
            <a:r>
              <a:rPr lang="sr-Cyrl-RS" dirty="0" smtClean="0"/>
              <a:t>Обуке повереника и заменика повереника цивилне заштите</a:t>
            </a:r>
          </a:p>
          <a:p>
            <a:pPr algn="just"/>
            <a:r>
              <a:rPr lang="sr-Cyrl-RS" dirty="0" smtClean="0"/>
              <a:t>Обуке припадника цивилне заштите опште намене</a:t>
            </a:r>
          </a:p>
          <a:p>
            <a:pPr algn="just"/>
            <a:r>
              <a:rPr lang="sr-Cyrl-RS" dirty="0" smtClean="0"/>
              <a:t>Обуке цивилне заштите запослених у Јавним Предузећима и Установама </a:t>
            </a:r>
          </a:p>
          <a:p>
            <a:pPr algn="just"/>
            <a:r>
              <a:rPr lang="sr-Cyrl-RS" dirty="0" smtClean="0"/>
              <a:t>Обуке цивилне заштите запослених у школама</a:t>
            </a:r>
          </a:p>
          <a:p>
            <a:pPr lvl="0" algn="just"/>
            <a:r>
              <a:rPr lang="en-US" b="1" dirty="0" err="1" smtClean="0"/>
              <a:t>Групе</a:t>
            </a:r>
            <a:r>
              <a:rPr lang="en-US" b="1" dirty="0" smtClean="0"/>
              <a:t> </a:t>
            </a:r>
            <a:r>
              <a:rPr lang="en-US" b="1" dirty="0" err="1" smtClean="0"/>
              <a:t>по</a:t>
            </a:r>
            <a:r>
              <a:rPr lang="en-US" b="1" dirty="0" smtClean="0"/>
              <a:t> 20 </a:t>
            </a:r>
            <a:r>
              <a:rPr lang="en-US" b="1" dirty="0" err="1" smtClean="0"/>
              <a:t>полазника</a:t>
            </a:r>
            <a:endParaRPr lang="en-US" dirty="0" smtClean="0"/>
          </a:p>
          <a:p>
            <a:pPr algn="just"/>
            <a:endParaRPr lang="sr-Cyrl-RS" dirty="0" smtClean="0"/>
          </a:p>
          <a:p>
            <a:pPr algn="just"/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Обуке повереника и заменика повереника</a:t>
            </a:r>
            <a:endParaRPr lang="sr-Latn-C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\\SASKA-PC\F saska\C A N O N - fotografije\Obuke Rudno\21.03.2015 - Obuka Rudno\20150321_1105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799175" y="-12674600"/>
            <a:ext cx="4800000" cy="3600000"/>
          </a:xfrm>
          <a:prstGeom prst="rect">
            <a:avLst/>
          </a:prstGeom>
          <a:noFill/>
        </p:spPr>
      </p:pic>
      <p:pic>
        <p:nvPicPr>
          <p:cNvPr id="5" name="Picture 4" descr="20150321_1105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600200"/>
            <a:ext cx="3505200" cy="2247900"/>
          </a:xfrm>
          <a:prstGeom prst="rect">
            <a:avLst/>
          </a:prstGeom>
        </p:spPr>
      </p:pic>
      <p:pic>
        <p:nvPicPr>
          <p:cNvPr id="6" name="Picture 5" descr="20150321_1105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600200"/>
            <a:ext cx="3505200" cy="2247900"/>
          </a:xfrm>
          <a:prstGeom prst="rect">
            <a:avLst/>
          </a:prstGeom>
        </p:spPr>
      </p:pic>
      <p:pic>
        <p:nvPicPr>
          <p:cNvPr id="7" name="Picture 6" descr="20150321_1105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4038600"/>
            <a:ext cx="3505200" cy="2247900"/>
          </a:xfrm>
          <a:prstGeom prst="rect">
            <a:avLst/>
          </a:prstGeom>
        </p:spPr>
      </p:pic>
      <p:pic>
        <p:nvPicPr>
          <p:cNvPr id="8" name="Picture 7" descr="20150321_1105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8200" y="4038600"/>
            <a:ext cx="3505200" cy="22479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>Обуке градова и општина под покровитељством УНДП-а и Владе Јапана</a:t>
            </a:r>
            <a:endParaRPr lang="sr-Latn-C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199"/>
          </a:xfrm>
        </p:spPr>
        <p:txBody>
          <a:bodyPr>
            <a:normAutofit fontScale="92500"/>
          </a:bodyPr>
          <a:lstStyle/>
          <a:p>
            <a:pPr algn="just"/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У сарадњи са Програмом уједињених нација за развој (УНДП) и Владом Јапана, а у склопу активности на реализацији пројекта “Подршка локалним самоуправама у спремности заједнице на катастрофе – изградња система цивилне заштите”, финасираног од стране Владе Јапана, током 2016. године у Центру на Рудну, реализоване су обуке запослених и повереника цивилне заштите следећих градова и општина: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00200" y="3886201"/>
            <a:ext cx="6781800" cy="2666999"/>
          </a:xfrm>
          <a:prstGeom prst="rect">
            <a:avLst/>
          </a:prstGeom>
        </p:spPr>
        <p:txBody>
          <a:bodyPr vert="horz" lIns="91429" tIns="45715" rIns="91429" bIns="45715" numCol="2" rtlCol="0">
            <a:normAutofit/>
          </a:bodyPr>
          <a:lstStyle/>
          <a:p>
            <a:pPr marL="342859" marR="0" lvl="0" indent="-342859" defTabSz="9142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sr-Cyrl-R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Неготин,</a:t>
            </a:r>
          </a:p>
          <a:p>
            <a:pPr marL="342859" marR="0" lvl="0" indent="-342859" defTabSz="9142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sr-Cyrl-R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Смедерево,</a:t>
            </a:r>
          </a:p>
          <a:p>
            <a:pPr marL="342859" marR="0" lvl="0" indent="-342859" defTabSz="9142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sr-Cyrl-R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Врњачка Бања,</a:t>
            </a:r>
          </a:p>
          <a:p>
            <a:pPr marL="342859" marR="0" lvl="0" indent="-342859" defTabSz="9142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sr-Cyrl-R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Коцељева,</a:t>
            </a:r>
          </a:p>
          <a:p>
            <a:pPr marL="342859" marR="0" lvl="0" indent="-342859" defTabSz="9142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sr-Cyrl-R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Крагујевац,</a:t>
            </a:r>
          </a:p>
          <a:p>
            <a:pPr marL="342859" marR="0" lvl="0" indent="-342859" defTabSz="9142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sr-Cyrl-R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Косјерић,</a:t>
            </a:r>
          </a:p>
          <a:p>
            <a:pPr marL="342859" marR="0" lvl="0" indent="-342859" defTabSz="9142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sr-Cyrl-R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Кладово,</a:t>
            </a:r>
          </a:p>
          <a:p>
            <a:pPr marL="342859" marR="0" lvl="0" indent="-342859" defTabSz="9142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sr-Cyrl-R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Мајданпек, </a:t>
            </a:r>
          </a:p>
          <a:p>
            <a:pPr marL="342859" marR="0" lvl="0" indent="-342859" defTabSz="9142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sr-Cyrl-R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Јагодина,</a:t>
            </a:r>
          </a:p>
          <a:p>
            <a:pPr marL="342859" marR="0" lvl="0" indent="-342859" defTabSz="9142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Параћин,</a:t>
            </a:r>
          </a:p>
          <a:p>
            <a:pPr marL="342859" marR="0" lvl="0" indent="-342859" defTabSz="9142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sr-Cyrl-R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Обреновац,</a:t>
            </a:r>
          </a:p>
          <a:p>
            <a:pPr marL="342859" marR="0" lvl="0" indent="-342859" defTabSz="9142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Ивањица,</a:t>
            </a:r>
            <a:endParaRPr kumimoji="0" lang="sr-Cyrl-R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>Обуке градова и општина под покровитељством УНДП-а и Владе Јапана</a:t>
            </a:r>
            <a:endParaRPr lang="sr-Latn-C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20150321_1105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200" y="1600200"/>
            <a:ext cx="2997200" cy="2247900"/>
          </a:xfrm>
          <a:prstGeom prst="rect">
            <a:avLst/>
          </a:prstGeom>
        </p:spPr>
      </p:pic>
      <p:pic>
        <p:nvPicPr>
          <p:cNvPr id="5" name="Picture 4" descr="20150321_1105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2200" y="1600200"/>
            <a:ext cx="2997200" cy="2247900"/>
          </a:xfrm>
          <a:prstGeom prst="rect">
            <a:avLst/>
          </a:prstGeom>
        </p:spPr>
      </p:pic>
      <p:pic>
        <p:nvPicPr>
          <p:cNvPr id="6" name="Picture 5" descr="20150321_1105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2200" y="4038600"/>
            <a:ext cx="2997200" cy="2247900"/>
          </a:xfrm>
          <a:prstGeom prst="rect">
            <a:avLst/>
          </a:prstGeom>
        </p:spPr>
      </p:pic>
      <p:pic>
        <p:nvPicPr>
          <p:cNvPr id="7" name="Picture 6" descr="20150321_1105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02200" y="4038600"/>
            <a:ext cx="2997200" cy="22479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583</Words>
  <Application>Microsoft Office PowerPoint</Application>
  <PresentationFormat>On-screen Show (4:3)</PresentationFormat>
  <Paragraphs>66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ПРОГРАМ СМАЊЕЊА РИЗИКА ГРАДОВА И ОПШТИНА СЛИВА ЗАПАДНЕ МОРАВЕ</vt:lpstr>
      <vt:lpstr>Slide 2</vt:lpstr>
      <vt:lpstr>Slide 3</vt:lpstr>
      <vt:lpstr>Обуке у Регионалном центру на Рудну</vt:lpstr>
      <vt:lpstr>Остала законска и подзаконска акта</vt:lpstr>
      <vt:lpstr>Програми обука</vt:lpstr>
      <vt:lpstr>Обуке повереника и заменика повереника</vt:lpstr>
      <vt:lpstr>Обуке градова и општина под покровитељством УНДП-а и Владе Јапана</vt:lpstr>
      <vt:lpstr>Обуке градова и општина под покровитељством УНДП-а и Владе Јапана</vt:lpstr>
      <vt:lpstr>Slide 10</vt:lpstr>
      <vt:lpstr>Остали програми обука</vt:lpstr>
      <vt:lpstr>Карте ризика</vt:lpstr>
      <vt:lpstr>Slide 13</vt:lpstr>
      <vt:lpstr>ГИС Апликација</vt:lpstr>
      <vt:lpstr>Иницијатива за формирање Регионалног центра слива Западне Мораве</vt:lpstr>
      <vt:lpstr>   ХВАЛА НА ПАЖЊИ   Здравко Максимовић ГУ Краљево Зрењанин 30. мај 2018. год. Zdravko.maksimovic@kraljevo.org 064-869-9-375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Активности града Краљева на смањењу ризика од елементарних непогода</dc:title>
  <dc:creator>Zdravko Maksimovic</dc:creator>
  <cp:lastModifiedBy>Maksimovic</cp:lastModifiedBy>
  <cp:revision>62</cp:revision>
  <dcterms:created xsi:type="dcterms:W3CDTF">2006-08-16T00:00:00Z</dcterms:created>
  <dcterms:modified xsi:type="dcterms:W3CDTF">2018-05-30T12:07:04Z</dcterms:modified>
</cp:coreProperties>
</file>