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1" r:id="rId7"/>
    <p:sldId id="260" r:id="rId8"/>
    <p:sldId id="263" r:id="rId9"/>
    <p:sldId id="264" r:id="rId10"/>
    <p:sldId id="267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1EDBCC9-1B09-49D6-B748-8B00E7F0A0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77D3A50-0E15-49FB-AA89-80A2EBDD08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D915865-2E79-4F9D-AD04-9339F4A19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3ABD-C5D9-4D65-8FD9-B49562EEB1BE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D6F7151-456C-4861-A3EC-F5CD46CA4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68AF277-C75D-406D-A800-73DFD87B7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4A572-4ABD-40C9-8459-339ABE866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670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8D56F9A-75F9-4E00-A445-A904E6D16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4DBE369-E06A-4824-9C55-212DAFE6A7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4E8202F-4F0B-4B60-9BC2-94835390B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3ABD-C5D9-4D65-8FD9-B49562EEB1BE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B5EA148-5457-4BB7-BC00-7E18C6548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EF16EDD-2B09-4718-B064-CA815A934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4A572-4ABD-40C9-8459-339ABE866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112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0359AE10-3673-4A05-AEBA-6D4DF04C51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78C3C0F3-24FA-4D5D-9E7A-89A42BDF0E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DBBDEAF-B15E-4B5A-BEC9-359947A70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3ABD-C5D9-4D65-8FD9-B49562EEB1BE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8A90A8F-8B7E-4678-9DED-DFBEC1F11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1F5D234-A086-4D25-86EE-2C27F5AE7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4A572-4ABD-40C9-8459-339ABE866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9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117542F-5D65-46F5-95A6-86DC8FD99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C7CFB23-1701-419C-9CC7-779B16F583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882F28F-A918-454D-9190-844430084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3ABD-C5D9-4D65-8FD9-B49562EEB1BE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4E88544-53B1-43A0-B252-CAF68E083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D47EEAA-EDCF-4A2F-BBD8-CBA843637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4A572-4ABD-40C9-8459-339ABE866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962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E099B75-8616-4815-80A6-4DD562950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8A1C952-059D-43AD-AE05-1C3CC030AF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3D3CF7D-A841-4768-8A34-CEEC623D0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3ABD-C5D9-4D65-8FD9-B49562EEB1BE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04C2696-AAC5-4320-A2C5-35CB57973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0F7A014-16BC-4CB6-A322-2A107DE6A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4A572-4ABD-40C9-8459-339ABE866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471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BF1FEC2-B35A-4B1B-B808-EA9A35C90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3A8FAC8-C34E-4C6F-AB47-6BF8340234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5EB6BC2-9A27-4016-A511-8C6EBB372E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464E050-EE70-4256-803B-11E4D8989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3ABD-C5D9-4D65-8FD9-B49562EEB1BE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189D9E4-5484-4FDC-9917-C075FB6ED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6F72852-F9CC-484D-9B49-70B599F58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4A572-4ABD-40C9-8459-339ABE866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284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3C06BD-7814-4BC7-889C-4FD42079F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B2FFFEB-BF66-4EF8-9449-45933EFCD7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612E61CC-443C-4162-AAF4-571B619349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FD5470E8-9B1D-4E88-BE6B-419274041C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AABBF0CC-F02D-4D7C-9DD4-88FABD311C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F56B32A8-15C4-4F5D-9C50-712656111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3ABD-C5D9-4D65-8FD9-B49562EEB1BE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6DA3A3EE-2692-4BA3-830A-633E624C4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7ADBBAFA-59D7-441F-B43B-479C27204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4A572-4ABD-40C9-8459-339ABE866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891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6296666-EFC8-4FC7-A244-3F0A66CEC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A7223DEA-78A8-4395-BC3E-2C85CF6B1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3ABD-C5D9-4D65-8FD9-B49562EEB1BE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C4A713A4-7043-4638-9688-74BA59330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6B9620B3-7E47-41AD-B31E-D59FB5036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4A572-4ABD-40C9-8459-339ABE866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637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68E1B6D4-0BD3-4101-8D35-2FDE43023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3ABD-C5D9-4D65-8FD9-B49562EEB1BE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5CD54D1C-BBD8-4287-B9FC-3259B95D9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FB6B32B-001B-4C6B-A24C-CE56B951B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4A572-4ABD-40C9-8459-339ABE866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37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5FD63CE-BAD1-46E4-9D57-5DB5C2195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762E106-F12F-45F2-A497-E7B2FD9B5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B40B4B6-5756-4E99-B2C1-A260E33697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524BCB2-5D60-4100-B536-A5F26F1D6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3ABD-C5D9-4D65-8FD9-B49562EEB1BE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EB7FBE5-EAB1-4823-A0DF-3DDA53C4E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1CF85CA-F737-4491-9AE2-56EF8AFDC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4A572-4ABD-40C9-8459-339ABE866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410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FD2A182-4EF9-45DC-A0E0-2598FB104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399C4673-9EB8-4EF1-810E-FF3248B5A4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DF4807B-E114-4DA5-B3D4-BFEF4A4C06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FACCC20-FE65-4CC3-AE35-2F0D75903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3ABD-C5D9-4D65-8FD9-B49562EEB1BE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B81128E-A21F-4813-B240-3C8AA2B77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14C0AA5-6D73-4D04-A09D-E4AC8B447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4A572-4ABD-40C9-8459-339ABE866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385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4DBAEFA3-7DD8-4D5C-9657-A101A09EA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C25EFD4-32C2-47F4-A13A-79F6B565E8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588D0A1-A401-42B4-956A-9FBE835BEB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F3ABD-C5D9-4D65-8FD9-B49562EEB1BE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F6E25C2-2112-4F1F-A8D6-1C1AA6A45D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46CCF49-DB44-4AD3-AB4E-11D9B5F4D4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4A572-4ABD-40C9-8459-339ABE866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62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0106370-1366-4AFB-A6B3-40E396FB92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4518" y="1306921"/>
            <a:ext cx="9619376" cy="2387600"/>
          </a:xfrm>
        </p:spPr>
        <p:txBody>
          <a:bodyPr>
            <a:normAutofit fontScale="90000"/>
          </a:bodyPr>
          <a:lstStyle/>
          <a:p>
            <a:r>
              <a:rPr lang="sr-Cyrl-RS" b="1" dirty="0">
                <a:solidFill>
                  <a:schemeClr val="accent1">
                    <a:lumMod val="75000"/>
                  </a:schemeClr>
                </a:solidFill>
              </a:rPr>
              <a:t>Међуопштински приступ финансирању катастрофалних ризика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6CC55A13-00BA-466A-BAC9-BCD91441BA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9051"/>
            <a:ext cx="9144000" cy="1655762"/>
          </a:xfrm>
        </p:spPr>
        <p:txBody>
          <a:bodyPr>
            <a:normAutofit fontScale="77500" lnSpcReduction="20000"/>
          </a:bodyPr>
          <a:lstStyle/>
          <a:p>
            <a:endParaRPr lang="sr-Latn-RS" dirty="0"/>
          </a:p>
          <a:p>
            <a:r>
              <a:rPr lang="sr-Cyrl-RS" sz="2700" b="1" dirty="0"/>
              <a:t>Др Саша Ранђеловић</a:t>
            </a:r>
            <a:endParaRPr lang="sr-Latn-RS" sz="2700" b="1" dirty="0"/>
          </a:p>
          <a:p>
            <a:r>
              <a:rPr lang="sr-Cyrl-RS" sz="2700" b="1" i="1" dirty="0"/>
              <a:t>Економски факултет Универзитета у Београду</a:t>
            </a:r>
            <a:endParaRPr lang="sr-Latn-RS" sz="2700" b="1" i="1" dirty="0"/>
          </a:p>
          <a:p>
            <a:endParaRPr lang="sr-Latn-RS" dirty="0"/>
          </a:p>
          <a:p>
            <a:r>
              <a:rPr lang="sr-Cyrl-RS" sz="2100" dirty="0"/>
              <a:t>Зрењанин</a:t>
            </a:r>
            <a:r>
              <a:rPr lang="sr-Latn-RS" sz="2100" dirty="0"/>
              <a:t>, 31.05.2018.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20609726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0E4E5E-FC8E-49C0-989E-DEBDAE4F7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b="1" dirty="0">
                <a:solidFill>
                  <a:schemeClr val="accent1">
                    <a:lumMod val="75000"/>
                  </a:schemeClr>
                </a:solidFill>
              </a:rPr>
              <a:t>Међуопштинска сарадња: </a:t>
            </a:r>
            <a:r>
              <a:rPr lang="sr-Cyrl-RS" sz="3200" b="1" dirty="0" smtClean="0">
                <a:solidFill>
                  <a:schemeClr val="accent1">
                    <a:lumMod val="75000"/>
                  </a:schemeClr>
                </a:solidFill>
              </a:rPr>
              <a:t>оперативни аспект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128C493-34B8-4973-A4AF-CAEFCEE68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4014"/>
            <a:ext cx="10515600" cy="4351338"/>
          </a:xfrm>
        </p:spPr>
        <p:txBody>
          <a:bodyPr>
            <a:normAutofit/>
          </a:bodyPr>
          <a:lstStyle/>
          <a:p>
            <a:r>
              <a:rPr lang="sr-Cyrl-RS" sz="2200" dirty="0" smtClean="0"/>
              <a:t>Оперативно-финансијско повезивање:</a:t>
            </a:r>
          </a:p>
          <a:p>
            <a:pPr lvl="1"/>
            <a:r>
              <a:rPr lang="sr-Cyrl-RS" sz="1800" dirty="0" smtClean="0"/>
              <a:t>Међуопштинско планирање и координација планова и реализације инфраструктурних објеката</a:t>
            </a:r>
          </a:p>
          <a:p>
            <a:pPr lvl="1"/>
            <a:r>
              <a:rPr lang="sr-Cyrl-RS" sz="1800" dirty="0" smtClean="0"/>
              <a:t>Интеграција појединих организационих јединица које се баве катастрофалним ризицима </a:t>
            </a:r>
          </a:p>
          <a:p>
            <a:pPr lvl="2"/>
            <a:r>
              <a:rPr lang="sr-Cyrl-RS" sz="1600" dirty="0" smtClean="0"/>
              <a:t>уштеда на трошковима и ефикасније деловање</a:t>
            </a:r>
          </a:p>
          <a:p>
            <a:pPr lvl="1"/>
            <a:r>
              <a:rPr lang="sr-Cyrl-RS" sz="1800" dirty="0" smtClean="0"/>
              <a:t>Обједињавање појединих јавних набавки</a:t>
            </a:r>
          </a:p>
          <a:p>
            <a:pPr lvl="1"/>
            <a:r>
              <a:rPr lang="sr-Cyrl-RS" sz="1800" dirty="0" smtClean="0"/>
              <a:t>Разматрање могућности повезивања залиха</a:t>
            </a:r>
          </a:p>
          <a:p>
            <a:pPr lvl="1"/>
            <a:r>
              <a:rPr lang="sr-Cyrl-RS" sz="1800" dirty="0" smtClean="0"/>
              <a:t>Информационо повезивање организационих јединица </a:t>
            </a:r>
          </a:p>
          <a:p>
            <a:pPr lvl="1"/>
            <a:endParaRPr lang="sr-Cyrl-RS" sz="1800" dirty="0"/>
          </a:p>
          <a:p>
            <a:r>
              <a:rPr lang="sr-Cyrl-RS" sz="2200" dirty="0" smtClean="0"/>
              <a:t>За нека од наведених унапређења потребне су измене закона, док се неке могу спровести кроз одлуке на нивоу ЈЛС</a:t>
            </a:r>
          </a:p>
          <a:p>
            <a:pPr marL="457200" lvl="1" indent="0">
              <a:buNone/>
            </a:pPr>
            <a:r>
              <a:rPr lang="sr-Cyrl-RS" sz="1800" dirty="0" smtClean="0"/>
              <a:t> </a:t>
            </a:r>
            <a:endParaRPr lang="sr-Cyrl-RS" sz="1800" dirty="0"/>
          </a:p>
          <a:p>
            <a:pPr lvl="1"/>
            <a:endParaRPr lang="sr-Cyrl-RS" sz="1600" dirty="0"/>
          </a:p>
          <a:p>
            <a:pPr lvl="1"/>
            <a:endParaRPr lang="sr-Cyrl-RS" sz="1600" dirty="0"/>
          </a:p>
          <a:p>
            <a:pPr lvl="1"/>
            <a:endParaRPr lang="sr-Cyrl-RS" sz="1600" dirty="0"/>
          </a:p>
          <a:p>
            <a:pPr lvl="1"/>
            <a:endParaRPr lang="sr-Cyrl-RS" sz="1200" dirty="0"/>
          </a:p>
          <a:p>
            <a:pPr lvl="1"/>
            <a:endParaRPr lang="sr-Cyrl-RS" sz="1600" dirty="0"/>
          </a:p>
          <a:p>
            <a:pPr lvl="1"/>
            <a:endParaRPr lang="sr-Cyrl-RS" sz="1600" dirty="0"/>
          </a:p>
          <a:p>
            <a:pPr lvl="1"/>
            <a:endParaRPr lang="sr-Cyrl-RS" sz="1600" dirty="0"/>
          </a:p>
          <a:p>
            <a:endParaRPr lang="sr-Cyrl-RS" sz="2000" dirty="0"/>
          </a:p>
          <a:p>
            <a:pPr lvl="1"/>
            <a:endParaRPr lang="sr-Cyrl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462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0E4E5E-FC8E-49C0-989E-DEBDAE4F7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b="1" dirty="0">
                <a:solidFill>
                  <a:schemeClr val="accent1">
                    <a:lumMod val="75000"/>
                  </a:schemeClr>
                </a:solidFill>
              </a:rPr>
              <a:t>Закључак и препоруке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128C493-34B8-4973-A4AF-CAEFCEE68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4014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sr-Cyrl-RS" sz="2000" dirty="0"/>
              <a:t>Финансирање ЈЛС уредити системски и учинити га предвидивијим и транспарентнијим:</a:t>
            </a:r>
          </a:p>
          <a:p>
            <a:pPr lvl="1"/>
            <a:r>
              <a:rPr lang="sr-Cyrl-RS" sz="1600" dirty="0" smtClean="0"/>
              <a:t>Подстицаји </a:t>
            </a:r>
            <a:r>
              <a:rPr lang="sr-Cyrl-RS" sz="1600" dirty="0"/>
              <a:t>за ефикаснију наплату </a:t>
            </a:r>
            <a:r>
              <a:rPr lang="sr-Cyrl-RS" sz="1600" dirty="0" smtClean="0"/>
              <a:t>изворних прихода, али и за унапређење њихове </a:t>
            </a:r>
            <a:r>
              <a:rPr lang="sr-Cyrl-RS" sz="1600" dirty="0" err="1" smtClean="0"/>
              <a:t>предвидивости</a:t>
            </a:r>
            <a:endParaRPr lang="sr-Cyrl-RS" sz="1600" dirty="0"/>
          </a:p>
          <a:p>
            <a:pPr lvl="1"/>
            <a:r>
              <a:rPr lang="sr-Cyrl-RS" sz="1600" dirty="0" smtClean="0"/>
              <a:t>Системско </a:t>
            </a:r>
            <a:r>
              <a:rPr lang="sr-Cyrl-RS" sz="1600" dirty="0"/>
              <a:t>уређење питања трансфера</a:t>
            </a:r>
          </a:p>
          <a:p>
            <a:pPr lvl="1"/>
            <a:r>
              <a:rPr lang="sr-Cyrl-RS" sz="1600" dirty="0" smtClean="0"/>
              <a:t>Подстицаји </a:t>
            </a:r>
            <a:r>
              <a:rPr lang="sr-Cyrl-RS" sz="1600" dirty="0"/>
              <a:t>за локалне инвестиције (нарочито у инфраструктуру повезану за заштитом од елементарних </a:t>
            </a:r>
            <a:r>
              <a:rPr lang="sr-Cyrl-RS" sz="1600" dirty="0" smtClean="0"/>
              <a:t>непогода)</a:t>
            </a:r>
          </a:p>
          <a:p>
            <a:pPr lvl="1"/>
            <a:endParaRPr lang="sr-Cyrl-RS" sz="800" dirty="0"/>
          </a:p>
          <a:p>
            <a:r>
              <a:rPr lang="sr-Cyrl-RS" sz="2000" dirty="0"/>
              <a:t>У Србији постоје основни инструменти за финансирање ризика од катастрофалних штета, али се њихова ефикасност може унапредити:</a:t>
            </a:r>
          </a:p>
          <a:p>
            <a:pPr lvl="1"/>
            <a:r>
              <a:rPr lang="sr-Cyrl-RS" sz="1600" dirty="0" smtClean="0"/>
              <a:t>Промена фокуса са </a:t>
            </a:r>
            <a:r>
              <a:rPr lang="en-US" sz="1600" i="1" dirty="0"/>
              <a:t>ex</a:t>
            </a:r>
            <a:r>
              <a:rPr lang="sr-Cyrl-RS" sz="1600" i="1" dirty="0"/>
              <a:t>-</a:t>
            </a:r>
            <a:r>
              <a:rPr lang="en-US" sz="1600" i="1" dirty="0"/>
              <a:t>post </a:t>
            </a:r>
            <a:r>
              <a:rPr lang="sr-Cyrl-RS" sz="1600" dirty="0"/>
              <a:t>на </a:t>
            </a:r>
            <a:r>
              <a:rPr lang="en-US" sz="1600" i="1" dirty="0"/>
              <a:t>ex</a:t>
            </a:r>
            <a:r>
              <a:rPr lang="sr-Cyrl-RS" sz="1600" i="1" dirty="0"/>
              <a:t>-</a:t>
            </a:r>
            <a:r>
              <a:rPr lang="en-US" sz="1600" i="1" dirty="0"/>
              <a:t>ante</a:t>
            </a:r>
            <a:r>
              <a:rPr lang="sr-Cyrl-RS" sz="1600" i="1" dirty="0"/>
              <a:t> </a:t>
            </a:r>
            <a:r>
              <a:rPr lang="sr-Cyrl-RS" sz="1600" dirty="0"/>
              <a:t>инструменте (већи акценат на резервама)</a:t>
            </a:r>
          </a:p>
          <a:p>
            <a:pPr lvl="1"/>
            <a:r>
              <a:rPr lang="sr-Cyrl-RS" sz="1600" dirty="0"/>
              <a:t>Афирмација осигурања јавне имовине, као и параметарског осигурања буџета?</a:t>
            </a:r>
          </a:p>
          <a:p>
            <a:pPr lvl="1"/>
            <a:endParaRPr lang="sr-Cyrl-RS" sz="1600" dirty="0"/>
          </a:p>
          <a:p>
            <a:r>
              <a:rPr lang="sr-Cyrl-RS" sz="2000" dirty="0"/>
              <a:t>Институционални подстицаји за међуопштинску сарадњу:</a:t>
            </a:r>
          </a:p>
          <a:p>
            <a:pPr lvl="1"/>
            <a:r>
              <a:rPr lang="sr-Cyrl-RS" sz="1600" dirty="0"/>
              <a:t>Оптимална </a:t>
            </a:r>
            <a:r>
              <a:rPr lang="sr-Cyrl-RS" sz="1600" dirty="0" err="1"/>
              <a:t>вишедимензиона</a:t>
            </a:r>
            <a:r>
              <a:rPr lang="sr-Cyrl-RS" sz="1600" dirty="0"/>
              <a:t> </a:t>
            </a:r>
            <a:r>
              <a:rPr lang="sr-Cyrl-RS" sz="1600" dirty="0" err="1"/>
              <a:t>кластеризација</a:t>
            </a:r>
            <a:endParaRPr lang="sr-Cyrl-RS" sz="1600" dirty="0"/>
          </a:p>
          <a:p>
            <a:pPr lvl="1"/>
            <a:r>
              <a:rPr lang="sr-Cyrl-RS" sz="1600" dirty="0"/>
              <a:t>Финансијски подстицаји за међуопштинске пројекте превенције штета од елементарних </a:t>
            </a:r>
            <a:r>
              <a:rPr lang="sr-Cyrl-RS" sz="1600" dirty="0" smtClean="0"/>
              <a:t>непогода</a:t>
            </a:r>
          </a:p>
          <a:p>
            <a:pPr lvl="1"/>
            <a:r>
              <a:rPr lang="sr-Cyrl-RS" sz="1600" dirty="0" smtClean="0"/>
              <a:t>Вишегодишњи </a:t>
            </a:r>
            <a:r>
              <a:rPr lang="sr-Cyrl-RS" sz="1600" dirty="0"/>
              <a:t>фондови</a:t>
            </a:r>
            <a:r>
              <a:rPr lang="sr-Cyrl-RS" sz="1600" dirty="0" smtClean="0"/>
              <a:t>?</a:t>
            </a:r>
          </a:p>
          <a:p>
            <a:pPr lvl="1"/>
            <a:r>
              <a:rPr lang="sr-Cyrl-RS" sz="1600" dirty="0"/>
              <a:t>Оперативно повезивање</a:t>
            </a:r>
          </a:p>
          <a:p>
            <a:pPr lvl="1"/>
            <a:endParaRPr lang="sr-Cyrl-RS" sz="1600" dirty="0"/>
          </a:p>
          <a:p>
            <a:pPr lvl="1"/>
            <a:endParaRPr lang="sr-Cyrl-RS" sz="1600" dirty="0"/>
          </a:p>
          <a:p>
            <a:pPr lvl="1"/>
            <a:endParaRPr lang="sr-Cyrl-RS" sz="1600" dirty="0"/>
          </a:p>
          <a:p>
            <a:endParaRPr lang="sr-Cyrl-RS" sz="2000" dirty="0"/>
          </a:p>
          <a:p>
            <a:pPr lvl="1"/>
            <a:endParaRPr lang="sr-Cyrl-RS" sz="1600" dirty="0"/>
          </a:p>
          <a:p>
            <a:endParaRPr lang="sr-Cyrl-RS" sz="2000" dirty="0"/>
          </a:p>
          <a:p>
            <a:pPr lvl="1"/>
            <a:endParaRPr lang="sr-Cyrl-RS" sz="1600" dirty="0"/>
          </a:p>
          <a:p>
            <a:pPr lvl="1"/>
            <a:endParaRPr lang="sr-Cyrl-RS" sz="1600" dirty="0"/>
          </a:p>
          <a:p>
            <a:pPr lvl="1"/>
            <a:endParaRPr lang="sr-Cyrl-RS" sz="1600" dirty="0"/>
          </a:p>
          <a:p>
            <a:pPr lvl="1"/>
            <a:endParaRPr lang="sr-Cyrl-RS" sz="1600" dirty="0"/>
          </a:p>
          <a:p>
            <a:pPr lvl="1"/>
            <a:endParaRPr lang="sr-Cyrl-RS" sz="1200" dirty="0"/>
          </a:p>
          <a:p>
            <a:pPr lvl="1"/>
            <a:endParaRPr lang="sr-Cyrl-RS" sz="1600" dirty="0"/>
          </a:p>
          <a:p>
            <a:pPr lvl="1"/>
            <a:endParaRPr lang="sr-Cyrl-RS" sz="1600" dirty="0"/>
          </a:p>
          <a:p>
            <a:pPr lvl="1"/>
            <a:endParaRPr lang="sr-Cyrl-RS" sz="1600" dirty="0"/>
          </a:p>
          <a:p>
            <a:endParaRPr lang="sr-Cyrl-RS" sz="2000" dirty="0"/>
          </a:p>
          <a:p>
            <a:pPr lvl="1"/>
            <a:endParaRPr lang="sr-Cyrl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990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0E4E5E-FC8E-49C0-989E-DEBDAE4F7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b="1" dirty="0" smtClean="0">
                <a:solidFill>
                  <a:schemeClr val="accent1">
                    <a:lumMod val="75000"/>
                  </a:schemeClr>
                </a:solidFill>
              </a:rPr>
              <a:t>Структура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128C493-34B8-4973-A4AF-CAEFCEE68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sz="2400" dirty="0" smtClean="0"/>
              <a:t>Финансирање јединица локалних самоуправа (ЈЛС): оквир и изазови</a:t>
            </a:r>
          </a:p>
          <a:p>
            <a:r>
              <a:rPr lang="sr-Cyrl-RS" sz="2400" dirty="0" smtClean="0"/>
              <a:t>Улога ЈЛС у управљању катастрофалним ризицима</a:t>
            </a:r>
          </a:p>
          <a:p>
            <a:r>
              <a:rPr lang="sr-Cyrl-RS" sz="2400" dirty="0" smtClean="0"/>
              <a:t>Инструменти финансирања катастрофалних ризика на нивоу ЈЛС</a:t>
            </a:r>
          </a:p>
          <a:p>
            <a:r>
              <a:rPr lang="sr-Cyrl-RS" sz="2400" dirty="0" smtClean="0"/>
              <a:t>Оперативни проблеми управљања катастрофалним </a:t>
            </a:r>
            <a:r>
              <a:rPr lang="sr-Cyrl-RS" sz="2400" dirty="0" smtClean="0"/>
              <a:t>штетама</a:t>
            </a:r>
            <a:endParaRPr lang="sr-Latn-RS" sz="2400" dirty="0" smtClean="0"/>
          </a:p>
          <a:p>
            <a:r>
              <a:rPr lang="sr-Cyrl-RS" sz="2400" dirty="0" smtClean="0"/>
              <a:t>Међуопштинско повезивање: финансијски и оперативни аспект</a:t>
            </a:r>
          </a:p>
          <a:p>
            <a:r>
              <a:rPr lang="sr-Cyrl-RS" sz="2400" dirty="0" smtClean="0"/>
              <a:t>Закључак </a:t>
            </a:r>
            <a:r>
              <a:rPr lang="sr-Cyrl-RS" sz="2400" smtClean="0"/>
              <a:t>и препоруке</a:t>
            </a:r>
            <a:endParaRPr lang="sr-Cyrl-RS" sz="2400" dirty="0" smtClean="0"/>
          </a:p>
          <a:p>
            <a:endParaRPr lang="sr-Cyrl-RS" sz="2400" dirty="0" smtClean="0"/>
          </a:p>
          <a:p>
            <a:endParaRPr lang="sr-Cyrl-RS" sz="2000" dirty="0"/>
          </a:p>
          <a:p>
            <a:pPr lvl="1"/>
            <a:endParaRPr lang="sr-Cyrl-RS" sz="1600" dirty="0"/>
          </a:p>
          <a:p>
            <a:endParaRPr lang="sr-Cyrl-RS" sz="2000" dirty="0"/>
          </a:p>
          <a:p>
            <a:pPr lvl="1"/>
            <a:endParaRPr lang="sr-Cyrl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907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0E4E5E-FC8E-49C0-989E-DEBDAE4F7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188"/>
            <a:ext cx="10515600" cy="1325563"/>
          </a:xfrm>
        </p:spPr>
        <p:txBody>
          <a:bodyPr>
            <a:normAutofit/>
          </a:bodyPr>
          <a:lstStyle/>
          <a:p>
            <a:r>
              <a:rPr lang="sr-Cyrl-RS" sz="3200" b="1" dirty="0">
                <a:solidFill>
                  <a:schemeClr val="accent1">
                    <a:lumMod val="75000"/>
                  </a:schemeClr>
                </a:solidFill>
              </a:rPr>
              <a:t>Финансирање локалних самоуправа</a:t>
            </a:r>
            <a:r>
              <a:rPr lang="sr-Latn-RS" sz="3200" b="1" dirty="0">
                <a:solidFill>
                  <a:schemeClr val="accent1">
                    <a:lumMod val="75000"/>
                  </a:schemeClr>
                </a:solidFill>
              </a:rPr>
              <a:t>: o</a:t>
            </a:r>
            <a:r>
              <a:rPr lang="sr-Cyrl-RS" sz="3200" b="1" dirty="0" err="1">
                <a:solidFill>
                  <a:schemeClr val="accent1">
                    <a:lumMod val="75000"/>
                  </a:schemeClr>
                </a:solidFill>
              </a:rPr>
              <a:t>квир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128C493-34B8-4973-A4AF-CAEFCEE68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0782"/>
            <a:ext cx="10515600" cy="4351338"/>
          </a:xfrm>
        </p:spPr>
        <p:txBody>
          <a:bodyPr/>
          <a:lstStyle/>
          <a:p>
            <a:r>
              <a:rPr lang="sr-Cyrl-RS" sz="2000" dirty="0"/>
              <a:t>Укупни приходи ЈЛС у 2017. години: 287.6 </a:t>
            </a:r>
            <a:r>
              <a:rPr lang="sr-Cyrl-RS" sz="2000" dirty="0" err="1"/>
              <a:t>млрд</a:t>
            </a:r>
            <a:r>
              <a:rPr lang="sr-Cyrl-RS" sz="2000" dirty="0"/>
              <a:t>. динара</a:t>
            </a:r>
          </a:p>
          <a:p>
            <a:pPr lvl="1"/>
            <a:r>
              <a:rPr lang="sr-Cyrl-RS" sz="1600" dirty="0"/>
              <a:t>6,4% БДП-а, тј. 14.5% укупних прихода консолидованог сектора државе </a:t>
            </a:r>
            <a:endParaRPr lang="sr-Cyrl-RS" sz="1600" dirty="0" smtClean="0"/>
          </a:p>
          <a:p>
            <a:pPr lvl="2"/>
            <a:r>
              <a:rPr lang="sr-Cyrl-RS" sz="1400" dirty="0" smtClean="0"/>
              <a:t>приближно </a:t>
            </a:r>
            <a:r>
              <a:rPr lang="sr-Cyrl-RS" sz="1400" dirty="0"/>
              <a:t>просеку упоредивих </a:t>
            </a:r>
            <a:r>
              <a:rPr lang="sr-Cyrl-RS" sz="1400" dirty="0" smtClean="0"/>
              <a:t>европских држава</a:t>
            </a:r>
            <a:endParaRPr lang="sr-Cyrl-RS" sz="1400" dirty="0"/>
          </a:p>
          <a:p>
            <a:pPr lvl="1"/>
            <a:r>
              <a:rPr lang="sr-Cyrl-RS" sz="1600" dirty="0"/>
              <a:t>Најзначајнији извори прихода: порез на доходак грађана (37%), таксе, накнаде и других приходи (21%), трансфери (19%) и порез на имовину (16%)</a:t>
            </a:r>
          </a:p>
          <a:p>
            <a:pPr lvl="1"/>
            <a:endParaRPr lang="sr-Cyrl-RS" sz="800" dirty="0"/>
          </a:p>
          <a:p>
            <a:r>
              <a:rPr lang="sr-Cyrl-RS" sz="2000" dirty="0"/>
              <a:t>Укупни расходи ЈЛС у 2017. години: 279,9 </a:t>
            </a:r>
            <a:r>
              <a:rPr lang="sr-Cyrl-RS" sz="2000" dirty="0" err="1"/>
              <a:t>млрд</a:t>
            </a:r>
            <a:r>
              <a:rPr lang="sr-Cyrl-RS" sz="2000" dirty="0"/>
              <a:t>. динара</a:t>
            </a:r>
          </a:p>
          <a:p>
            <a:pPr lvl="1"/>
            <a:r>
              <a:rPr lang="sr-Cyrl-RS" sz="1600" dirty="0"/>
              <a:t>Најзначајније ставке расхода: роба и услуге (31%), плате запослених (18</a:t>
            </a:r>
            <a:r>
              <a:rPr lang="sr-Cyrl-RS" sz="1600" dirty="0" smtClean="0"/>
              <a:t>%) и </a:t>
            </a:r>
            <a:r>
              <a:rPr lang="sr-Cyrl-RS" sz="1600" dirty="0"/>
              <a:t>јавне инвестиције </a:t>
            </a:r>
            <a:r>
              <a:rPr lang="sr-Cyrl-RS" sz="1600" dirty="0" smtClean="0"/>
              <a:t>(свега </a:t>
            </a:r>
            <a:r>
              <a:rPr lang="sr-Cyrl-RS" sz="1600" dirty="0"/>
              <a:t>13</a:t>
            </a:r>
            <a:r>
              <a:rPr lang="sr-Cyrl-RS" sz="1600" dirty="0" smtClean="0"/>
              <a:t>%)</a:t>
            </a:r>
            <a:endParaRPr lang="sr-Cyrl-RS" sz="1600" dirty="0"/>
          </a:p>
          <a:p>
            <a:pPr lvl="1"/>
            <a:endParaRPr lang="sr-Cyrl-RS" sz="800" dirty="0"/>
          </a:p>
          <a:p>
            <a:r>
              <a:rPr lang="sr-Cyrl-RS" sz="2000" dirty="0" smtClean="0"/>
              <a:t>Дужи низ година, ЈЛС </a:t>
            </a:r>
            <a:r>
              <a:rPr lang="sr-Cyrl-RS" sz="2000" dirty="0"/>
              <a:t>у </a:t>
            </a:r>
            <a:r>
              <a:rPr lang="sr-Cyrl-RS" sz="2000" dirty="0" smtClean="0"/>
              <a:t>Србији, </a:t>
            </a:r>
            <a:r>
              <a:rPr lang="sr-Cyrl-RS" sz="2000" dirty="0"/>
              <a:t>остварују консолидовани суфицит</a:t>
            </a:r>
          </a:p>
          <a:p>
            <a:pPr lvl="1"/>
            <a:endParaRPr lang="sr-Cyrl-RS" sz="1600" dirty="0"/>
          </a:p>
          <a:p>
            <a:endParaRPr lang="sr-Cyrl-RS" sz="2000" dirty="0"/>
          </a:p>
          <a:p>
            <a:pPr lvl="1"/>
            <a:endParaRPr lang="sr-Cyrl-R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8174" y="4316590"/>
            <a:ext cx="3972812" cy="2387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58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0E4E5E-FC8E-49C0-989E-DEBDAE4F7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b="1" dirty="0">
                <a:solidFill>
                  <a:schemeClr val="accent1">
                    <a:lumMod val="75000"/>
                  </a:schemeClr>
                </a:solidFill>
              </a:rPr>
              <a:t>Финансирање локалних самоуправа: изазови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128C493-34B8-4973-A4AF-CAEFCEE68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4013"/>
            <a:ext cx="10515600" cy="4533835"/>
          </a:xfrm>
        </p:spPr>
        <p:txBody>
          <a:bodyPr>
            <a:normAutofit fontScale="92500" lnSpcReduction="10000"/>
          </a:bodyPr>
          <a:lstStyle/>
          <a:p>
            <a:r>
              <a:rPr lang="sr-Cyrl-RS" sz="2000" dirty="0"/>
              <a:t>Основни проблеми финансирања ЈЛС у Србији</a:t>
            </a:r>
            <a:r>
              <a:rPr lang="sr-Cyrl-RS" sz="2000" dirty="0" smtClean="0"/>
              <a:t>:</a:t>
            </a:r>
          </a:p>
          <a:p>
            <a:pPr lvl="1"/>
            <a:r>
              <a:rPr lang="sr-Cyrl-RS" sz="1600" dirty="0" smtClean="0"/>
              <a:t>Расподела </a:t>
            </a:r>
            <a:r>
              <a:rPr lang="sr-Cyrl-RS" sz="1600" dirty="0"/>
              <a:t>прихода и надлежности вршена одвојено (пренос прихода без преноса надлежности и обрнуто)</a:t>
            </a:r>
          </a:p>
          <a:p>
            <a:pPr lvl="1"/>
            <a:r>
              <a:rPr lang="sr-Cyrl-RS" sz="1600" dirty="0"/>
              <a:t>Одсуство </a:t>
            </a:r>
            <a:r>
              <a:rPr lang="sr-Cyrl-RS" sz="1600" dirty="0" err="1" smtClean="0"/>
              <a:t>предвидивости</a:t>
            </a:r>
            <a:r>
              <a:rPr lang="sr-Cyrl-RS" sz="1600" dirty="0" smtClean="0"/>
              <a:t> </a:t>
            </a:r>
            <a:r>
              <a:rPr lang="sr-Cyrl-RS" sz="1600" dirty="0"/>
              <a:t>у расподели трансфера (непостојање јасног система)</a:t>
            </a:r>
          </a:p>
          <a:p>
            <a:pPr lvl="1"/>
            <a:r>
              <a:rPr lang="sr-Cyrl-RS" sz="1600" dirty="0" err="1"/>
              <a:t>Волатилност</a:t>
            </a:r>
            <a:r>
              <a:rPr lang="sr-Cyrl-RS" sz="1600" dirty="0"/>
              <a:t> локалних пореза (такси, накнада и сл.), што неповољно </a:t>
            </a:r>
            <a:r>
              <a:rPr lang="sr-Cyrl-RS" sz="1600" dirty="0" smtClean="0"/>
              <a:t>утиче на пословно окружење</a:t>
            </a:r>
          </a:p>
          <a:p>
            <a:pPr lvl="1"/>
            <a:r>
              <a:rPr lang="sr-Cyrl-RS" sz="1600" dirty="0" smtClean="0"/>
              <a:t>Непостојање </a:t>
            </a:r>
            <a:r>
              <a:rPr lang="sr-Cyrl-RS" sz="1600" dirty="0"/>
              <a:t>системских подстицаја за ефикаснију наплату пореза на </a:t>
            </a:r>
            <a:r>
              <a:rPr lang="sr-Cyrl-RS" sz="1600" dirty="0" smtClean="0"/>
              <a:t>имовину (&gt;20% објеката у просеку </a:t>
            </a:r>
            <a:r>
              <a:rPr lang="sr-Cyrl-RS" sz="1600" dirty="0" err="1" smtClean="0"/>
              <a:t>неевидентирано</a:t>
            </a:r>
            <a:r>
              <a:rPr lang="sr-Cyrl-RS" sz="1600" dirty="0" smtClean="0"/>
              <a:t>)</a:t>
            </a:r>
          </a:p>
          <a:p>
            <a:pPr lvl="1"/>
            <a:r>
              <a:rPr lang="sr-Cyrl-RS" sz="1600" dirty="0" smtClean="0"/>
              <a:t>Дуплирање неких пореза на централном и локалном нивоу – отпор при плаћању</a:t>
            </a:r>
            <a:endParaRPr lang="sr-Cyrl-RS" sz="1600" dirty="0"/>
          </a:p>
          <a:p>
            <a:pPr lvl="1"/>
            <a:r>
              <a:rPr lang="sr-Cyrl-RS" sz="1600" dirty="0"/>
              <a:t>Ниско учешће јавних инвестиција, укључујући и улагања у инфраструктуру и превенцију катастрофалних штета</a:t>
            </a:r>
          </a:p>
          <a:p>
            <a:pPr lvl="2"/>
            <a:r>
              <a:rPr lang="sr-Cyrl-RS" sz="1400" dirty="0"/>
              <a:t>Непостојање функционалне везе између трансфера и инвестиција</a:t>
            </a:r>
          </a:p>
          <a:p>
            <a:pPr lvl="1"/>
            <a:r>
              <a:rPr lang="sr-Cyrl-RS" sz="1600" dirty="0"/>
              <a:t>Истовремено постојање суфицита и великих доцњи у измирењу обавеза – парадокс?</a:t>
            </a:r>
          </a:p>
          <a:p>
            <a:pPr lvl="1"/>
            <a:r>
              <a:rPr lang="sr-Cyrl-RS" sz="1600" dirty="0"/>
              <a:t>Притисак јавности на обуздавање локалних пореза и </a:t>
            </a:r>
            <a:r>
              <a:rPr lang="sr-Cyrl-RS" sz="1600" dirty="0" err="1"/>
              <a:t>рецентрализацију</a:t>
            </a:r>
            <a:r>
              <a:rPr lang="sr-Cyrl-RS" sz="1600" dirty="0"/>
              <a:t> неких </a:t>
            </a:r>
            <a:r>
              <a:rPr lang="sr-Cyrl-RS" sz="1600" dirty="0" smtClean="0"/>
              <a:t>прихода</a:t>
            </a:r>
          </a:p>
          <a:p>
            <a:pPr lvl="1"/>
            <a:r>
              <a:rPr lang="sr-Cyrl-RS" sz="1600" dirty="0" smtClean="0"/>
              <a:t>Недовољна транспарентност – дестимулативно делује на порески морал</a:t>
            </a:r>
            <a:endParaRPr lang="sr-Cyrl-RS" sz="1600" dirty="0"/>
          </a:p>
          <a:p>
            <a:pPr marL="457200" lvl="1" indent="0">
              <a:buNone/>
            </a:pPr>
            <a:endParaRPr lang="sr-Cyrl-RS" sz="1600" dirty="0"/>
          </a:p>
          <a:p>
            <a:r>
              <a:rPr lang="sr-Cyrl-RS" sz="2000" dirty="0"/>
              <a:t>Исход:</a:t>
            </a:r>
          </a:p>
          <a:p>
            <a:pPr lvl="1"/>
            <a:r>
              <a:rPr lang="sr-Cyrl-RS" sz="1600" dirty="0"/>
              <a:t>Непредвидивост услова финансирања ЈЛС, као и нестабилност локалног пословног </a:t>
            </a:r>
            <a:r>
              <a:rPr lang="sr-Cyrl-RS" sz="1600" dirty="0" smtClean="0"/>
              <a:t>окружења, што отежава планирање већих пројеката</a:t>
            </a:r>
            <a:endParaRPr lang="sr-Cyrl-RS" sz="1600" dirty="0"/>
          </a:p>
          <a:p>
            <a:pPr lvl="1"/>
            <a:endParaRPr lang="sr-Cyrl-RS" sz="800" dirty="0"/>
          </a:p>
          <a:p>
            <a:r>
              <a:rPr lang="sr-Cyrl-RS" sz="2000" dirty="0"/>
              <a:t>Предлози за унапређење?</a:t>
            </a:r>
          </a:p>
          <a:p>
            <a:pPr lvl="1"/>
            <a:endParaRPr lang="sr-Cyrl-RS" sz="1600" dirty="0"/>
          </a:p>
          <a:p>
            <a:pPr lvl="1"/>
            <a:endParaRPr lang="sr-Cyrl-RS" sz="1600" dirty="0"/>
          </a:p>
          <a:p>
            <a:pPr lvl="1"/>
            <a:endParaRPr lang="sr-Cyrl-RS" sz="1600" dirty="0"/>
          </a:p>
          <a:p>
            <a:endParaRPr lang="sr-Cyrl-RS" sz="2000" dirty="0"/>
          </a:p>
          <a:p>
            <a:pPr lvl="1"/>
            <a:endParaRPr lang="sr-Cyrl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25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0E4E5E-FC8E-49C0-989E-DEBDAE4F7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b="1" dirty="0" smtClean="0">
                <a:solidFill>
                  <a:schemeClr val="accent1">
                    <a:lumMod val="75000"/>
                  </a:schemeClr>
                </a:solidFill>
              </a:rPr>
              <a:t>Улога ЈЛС </a:t>
            </a:r>
            <a:r>
              <a:rPr lang="sr-Cyrl-RS" sz="3200" b="1" dirty="0">
                <a:solidFill>
                  <a:schemeClr val="accent1">
                    <a:lumMod val="75000"/>
                  </a:schemeClr>
                </a:solidFill>
              </a:rPr>
              <a:t>у управљању катастрофалним ризицима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128C493-34B8-4973-A4AF-CAEFCEE68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4014"/>
            <a:ext cx="10515600" cy="4351338"/>
          </a:xfrm>
        </p:spPr>
        <p:txBody>
          <a:bodyPr/>
          <a:lstStyle/>
          <a:p>
            <a:r>
              <a:rPr lang="sr-Cyrl-RS" sz="2000" dirty="0"/>
              <a:t>ЈЛС имају значајне надлежности у управљању катастрофалним ризицима</a:t>
            </a:r>
          </a:p>
          <a:p>
            <a:pPr lvl="1"/>
            <a:r>
              <a:rPr lang="sr-Cyrl-RS" sz="1600" dirty="0"/>
              <a:t>Одговорност за одржавање великог дела инфраструктурних објеката</a:t>
            </a:r>
          </a:p>
          <a:p>
            <a:pPr lvl="1"/>
            <a:r>
              <a:rPr lang="sr-Cyrl-RS" sz="1600" dirty="0"/>
              <a:t>Комунална инфраструктура и услуге</a:t>
            </a:r>
          </a:p>
          <a:p>
            <a:pPr lvl="1"/>
            <a:r>
              <a:rPr lang="sr-Cyrl-RS" sz="1600" dirty="0"/>
              <a:t>Помоћ у санацији и отклањању последица катастрофалних штета</a:t>
            </a:r>
          </a:p>
          <a:p>
            <a:pPr lvl="1"/>
            <a:endParaRPr lang="sr-Cyrl-RS" sz="1600" dirty="0"/>
          </a:p>
          <a:p>
            <a:r>
              <a:rPr lang="sr-Cyrl-RS" sz="2000" dirty="0"/>
              <a:t>Највећи број катастрофалних ризика је регионалног карактера, тј. превазилази границе ЈЛС, тако да је превенција ефикасна, а санација ефективнија ако се врши координирано</a:t>
            </a:r>
          </a:p>
          <a:p>
            <a:endParaRPr lang="sr-Cyrl-RS" sz="2000" dirty="0"/>
          </a:p>
          <a:p>
            <a:r>
              <a:rPr lang="sr-Cyrl-RS" sz="2000" dirty="0"/>
              <a:t>Да би ЈЛС могле ефективније да се повезују и координирају активности на управљању катастрофалним ризицима, потребно је </a:t>
            </a:r>
            <a:r>
              <a:rPr lang="sr-Cyrl-RS" sz="2000" dirty="0" smtClean="0"/>
              <a:t>да:</a:t>
            </a:r>
          </a:p>
          <a:p>
            <a:pPr lvl="1"/>
            <a:r>
              <a:rPr lang="sr-Cyrl-RS" sz="1600" dirty="0" smtClean="0"/>
              <a:t>Постоји стабилан и предвидив систем финансирања ЈЛС </a:t>
            </a:r>
          </a:p>
          <a:p>
            <a:pPr lvl="1"/>
            <a:r>
              <a:rPr lang="sr-Cyrl-RS" sz="1600" dirty="0" smtClean="0"/>
              <a:t>ЈЛС индивидуално </a:t>
            </a:r>
            <a:r>
              <a:rPr lang="sr-Cyrl-RS" sz="1600" dirty="0"/>
              <a:t>располажу ефективним инструментима </a:t>
            </a:r>
            <a:r>
              <a:rPr lang="sr-Cyrl-RS" sz="1600" dirty="0" smtClean="0"/>
              <a:t>финансирања катастрофалних штета</a:t>
            </a:r>
          </a:p>
          <a:p>
            <a:pPr lvl="1"/>
            <a:endParaRPr lang="sr-Cyrl-RS" sz="800" dirty="0"/>
          </a:p>
          <a:p>
            <a:pPr lvl="1"/>
            <a:endParaRPr lang="sr-Cyrl-RS" sz="1600" dirty="0"/>
          </a:p>
          <a:p>
            <a:pPr lvl="1"/>
            <a:endParaRPr lang="sr-Cyrl-RS" sz="1600" dirty="0"/>
          </a:p>
          <a:p>
            <a:pPr lvl="1"/>
            <a:endParaRPr lang="sr-Cyrl-RS" sz="1600" dirty="0"/>
          </a:p>
          <a:p>
            <a:endParaRPr lang="sr-Cyrl-RS" sz="2000" dirty="0"/>
          </a:p>
          <a:p>
            <a:pPr lvl="1"/>
            <a:endParaRPr lang="sr-Cyrl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980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0E4E5E-FC8E-49C0-989E-DEBDAE4F7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734"/>
            <a:ext cx="10515600" cy="1325563"/>
          </a:xfrm>
        </p:spPr>
        <p:txBody>
          <a:bodyPr>
            <a:normAutofit/>
          </a:bodyPr>
          <a:lstStyle/>
          <a:p>
            <a:r>
              <a:rPr lang="sr-Cyrl-RS" sz="3200" b="1" dirty="0">
                <a:solidFill>
                  <a:schemeClr val="accent1">
                    <a:lumMod val="75000"/>
                  </a:schemeClr>
                </a:solidFill>
              </a:rPr>
              <a:t>Инструменти финансирања катастрофалних ризика на локалном </a:t>
            </a:r>
            <a:r>
              <a:rPr lang="sr-Cyrl-RS" sz="3200" b="1" dirty="0" smtClean="0">
                <a:solidFill>
                  <a:schemeClr val="accent1">
                    <a:lumMod val="75000"/>
                  </a:schemeClr>
                </a:solidFill>
              </a:rPr>
              <a:t>нивоу државе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128C493-34B8-4973-A4AF-CAEFCEE68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7465"/>
            <a:ext cx="10746996" cy="4882392"/>
          </a:xfrm>
        </p:spPr>
        <p:txBody>
          <a:bodyPr>
            <a:normAutofit lnSpcReduction="10000"/>
          </a:bodyPr>
          <a:lstStyle/>
          <a:p>
            <a:r>
              <a:rPr lang="sr-Latn-RS" sz="2000" i="1" dirty="0" err="1"/>
              <a:t>Ex-ante</a:t>
            </a:r>
            <a:r>
              <a:rPr lang="sr-Latn-RS" sz="2000" i="1" dirty="0"/>
              <a:t> </a:t>
            </a:r>
            <a:r>
              <a:rPr lang="sr-Cyrl-RS" sz="2000" dirty="0"/>
              <a:t>инструменти:</a:t>
            </a:r>
          </a:p>
          <a:p>
            <a:pPr lvl="1"/>
            <a:r>
              <a:rPr lang="sr-Cyrl-RS" sz="1600" dirty="0"/>
              <a:t>Стална буџетска резерва</a:t>
            </a:r>
          </a:p>
          <a:p>
            <a:pPr lvl="1"/>
            <a:r>
              <a:rPr lang="sr-Cyrl-RS" sz="1600" dirty="0"/>
              <a:t>Текућа буџетска резерва</a:t>
            </a:r>
          </a:p>
          <a:p>
            <a:pPr lvl="1"/>
            <a:r>
              <a:rPr lang="sr-Cyrl-RS" sz="1600" dirty="0"/>
              <a:t>Накнада за покриће штете од елементарних непогода</a:t>
            </a:r>
          </a:p>
          <a:p>
            <a:pPr lvl="1"/>
            <a:r>
              <a:rPr lang="sr-Cyrl-RS" sz="1600" dirty="0"/>
              <a:t>Осигурање (имовине и параметарско?)</a:t>
            </a:r>
          </a:p>
          <a:p>
            <a:pPr lvl="1"/>
            <a:endParaRPr lang="sr-Cyrl-RS" sz="800" dirty="0"/>
          </a:p>
          <a:p>
            <a:r>
              <a:rPr lang="sr-Latn-RS" sz="2000" i="1" dirty="0" err="1"/>
              <a:t>Ex</a:t>
            </a:r>
            <a:r>
              <a:rPr lang="sr-Latn-RS" sz="2000" i="1" dirty="0"/>
              <a:t>-post</a:t>
            </a:r>
            <a:r>
              <a:rPr lang="sr-Latn-RS" sz="2000" dirty="0"/>
              <a:t> </a:t>
            </a:r>
            <a:r>
              <a:rPr lang="sr-Cyrl-RS" sz="2000" dirty="0"/>
              <a:t>инструменти:</a:t>
            </a:r>
          </a:p>
          <a:p>
            <a:pPr lvl="1"/>
            <a:r>
              <a:rPr lang="sr-Cyrl-RS" sz="1600" dirty="0"/>
              <a:t>Промена </a:t>
            </a:r>
            <a:r>
              <a:rPr lang="sr-Cyrl-RS" sz="1600" dirty="0" err="1"/>
              <a:t>апропријација</a:t>
            </a:r>
            <a:endParaRPr lang="sr-Cyrl-RS" sz="1600" dirty="0"/>
          </a:p>
          <a:p>
            <a:pPr lvl="1"/>
            <a:r>
              <a:rPr lang="sr-Cyrl-RS" sz="1600" dirty="0"/>
              <a:t>Ребаланс буџета</a:t>
            </a:r>
          </a:p>
          <a:p>
            <a:pPr lvl="1"/>
            <a:endParaRPr lang="sr-Cyrl-RS" sz="800" dirty="0"/>
          </a:p>
          <a:p>
            <a:r>
              <a:rPr lang="sr-Cyrl-RS" sz="1900" dirty="0"/>
              <a:t>Већи број проблема у дизајну и примени наведених инструмената</a:t>
            </a:r>
          </a:p>
          <a:p>
            <a:pPr lvl="1"/>
            <a:r>
              <a:rPr lang="sr-Cyrl-RS" sz="1600" dirty="0"/>
              <a:t>Стална буџетска резерва – двоструко недовољна (не планира се у довољном износу, а и законски лимит низак)</a:t>
            </a:r>
          </a:p>
          <a:p>
            <a:pPr lvl="1"/>
            <a:r>
              <a:rPr lang="sr-Cyrl-RS" sz="1600" dirty="0"/>
              <a:t>Текућа буџетска резерва – често </a:t>
            </a:r>
            <a:r>
              <a:rPr lang="sr-Cyrl-RS" sz="1600" dirty="0" err="1"/>
              <a:t>нерасп</a:t>
            </a:r>
            <a:r>
              <a:rPr lang="sr-Latn-RS" sz="1600" dirty="0"/>
              <a:t>o</a:t>
            </a:r>
            <a:r>
              <a:rPr lang="sr-Cyrl-RS" sz="1600" dirty="0"/>
              <a:t>ложива</a:t>
            </a:r>
          </a:p>
          <a:p>
            <a:pPr lvl="1"/>
            <a:r>
              <a:rPr lang="sr-Cyrl-RS" sz="1600" dirty="0"/>
              <a:t>Накнада – недефинисана</a:t>
            </a:r>
          </a:p>
          <a:p>
            <a:pPr lvl="1"/>
            <a:r>
              <a:rPr lang="sr-Cyrl-RS" sz="1600" dirty="0"/>
              <a:t>Осигурање – морални хазард, недореченост законског оквира</a:t>
            </a:r>
          </a:p>
          <a:p>
            <a:pPr lvl="1"/>
            <a:endParaRPr lang="sr-Cyrl-RS" sz="900" dirty="0"/>
          </a:p>
          <a:p>
            <a:r>
              <a:rPr lang="sr-Cyrl-RS" sz="2000" dirty="0"/>
              <a:t>Непостојање системске процене ризика и системског приступа финансирању </a:t>
            </a:r>
            <a:r>
              <a:rPr lang="sr-Cyrl-RS" sz="2000" dirty="0" err="1"/>
              <a:t>превентиве</a:t>
            </a:r>
            <a:r>
              <a:rPr lang="sr-Cyrl-RS" sz="2000" dirty="0"/>
              <a:t>, те немогућност креирања вишегодишњих фондова</a:t>
            </a:r>
          </a:p>
          <a:p>
            <a:pPr lvl="1"/>
            <a:endParaRPr lang="sr-Cyrl-RS" sz="1600" dirty="0"/>
          </a:p>
          <a:p>
            <a:pPr lvl="1"/>
            <a:endParaRPr lang="sr-Cyrl-RS" sz="1600" dirty="0"/>
          </a:p>
          <a:p>
            <a:pPr lvl="1"/>
            <a:endParaRPr lang="sr-Cyrl-RS" sz="1600" dirty="0"/>
          </a:p>
          <a:p>
            <a:endParaRPr lang="sr-Cyrl-RS" sz="2000" dirty="0"/>
          </a:p>
          <a:p>
            <a:pPr lvl="1"/>
            <a:endParaRPr lang="sr-Cyrl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385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0E4E5E-FC8E-49C0-989E-DEBDAE4F7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b="1" dirty="0">
                <a:solidFill>
                  <a:schemeClr val="accent1">
                    <a:lumMod val="75000"/>
                  </a:schemeClr>
                </a:solidFill>
              </a:rPr>
              <a:t>Инструменти за финансирање катастрофалних ризика на локалном нивоу: јавна предузећа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128C493-34B8-4973-A4AF-CAEFCEE68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4014"/>
            <a:ext cx="10515600" cy="4351338"/>
          </a:xfrm>
        </p:spPr>
        <p:txBody>
          <a:bodyPr/>
          <a:lstStyle/>
          <a:p>
            <a:r>
              <a:rPr lang="sr-Cyrl-RS" sz="2000" dirty="0"/>
              <a:t>Јавна предузећа</a:t>
            </a:r>
          </a:p>
          <a:p>
            <a:pPr lvl="1"/>
            <a:r>
              <a:rPr lang="sr-Cyrl-RS" sz="1600" dirty="0"/>
              <a:t>Располажу знатним средствима и играју значајну улогу код елементарних непогода</a:t>
            </a:r>
          </a:p>
          <a:p>
            <a:pPr lvl="1"/>
            <a:r>
              <a:rPr lang="sr-Cyrl-RS" sz="1600" dirty="0"/>
              <a:t>У финансирању се ослањају на сопствене резерве и </a:t>
            </a:r>
            <a:r>
              <a:rPr lang="en-US" sz="1600" i="1" dirty="0"/>
              <a:t>ad hoc </a:t>
            </a:r>
            <a:r>
              <a:rPr lang="sr-Cyrl-RS" sz="1600" dirty="0" smtClean="0"/>
              <a:t>на финансијске </a:t>
            </a:r>
            <a:r>
              <a:rPr lang="sr-Cyrl-RS" sz="1600" dirty="0"/>
              <a:t>трансфере ЈЛС</a:t>
            </a:r>
          </a:p>
          <a:p>
            <a:pPr lvl="1"/>
            <a:r>
              <a:rPr lang="sr-Cyrl-RS" sz="1600" dirty="0"/>
              <a:t>Паушална додела субвенција, уместо </a:t>
            </a:r>
            <a:r>
              <a:rPr lang="sr-Cyrl-RS" sz="1600" dirty="0" smtClean="0"/>
              <a:t>циљане</a:t>
            </a:r>
          </a:p>
          <a:p>
            <a:pPr lvl="1"/>
            <a:r>
              <a:rPr lang="sr-Cyrl-RS" sz="1600" dirty="0" smtClean="0"/>
              <a:t>Нејасна </a:t>
            </a:r>
            <a:r>
              <a:rPr lang="sr-Cyrl-RS" sz="1600" dirty="0"/>
              <a:t>расподела стварних права између општина/градова и јавних предузећа, па стога и нејасна расподела надлежности у погледу одржавања и осигурања имовине</a:t>
            </a:r>
          </a:p>
          <a:p>
            <a:pPr lvl="1"/>
            <a:r>
              <a:rPr lang="sr-Cyrl-RS" sz="1600" dirty="0"/>
              <a:t>Закон о </a:t>
            </a:r>
            <a:r>
              <a:rPr lang="sr-Cyrl-RS" sz="1600" dirty="0" smtClean="0"/>
              <a:t>јавним </a:t>
            </a:r>
            <a:r>
              <a:rPr lang="sr-Cyrl-RS" sz="1600" dirty="0"/>
              <a:t>предузећима уводи институт државе као осигуравача у последњој инстанци</a:t>
            </a:r>
          </a:p>
          <a:p>
            <a:pPr lvl="1"/>
            <a:r>
              <a:rPr lang="sr-Cyrl-RS" sz="1600" dirty="0"/>
              <a:t>Агресивна наплата дивиденде смањује могућност </a:t>
            </a:r>
            <a:r>
              <a:rPr lang="sr-Cyrl-RS" sz="1600" dirty="0" smtClean="0"/>
              <a:t>инвестирања</a:t>
            </a:r>
          </a:p>
          <a:p>
            <a:pPr lvl="1"/>
            <a:r>
              <a:rPr lang="sr-Cyrl-RS" sz="1600" dirty="0" smtClean="0"/>
              <a:t>Недоследна примена принципа надокнаде „пуног износа трошкова“ повезаних са активностима јавних предузећа код елементарних непогода</a:t>
            </a:r>
            <a:endParaRPr lang="sr-Cyrl-RS" sz="1600" dirty="0"/>
          </a:p>
          <a:p>
            <a:pPr lvl="1"/>
            <a:endParaRPr lang="sr-Cyrl-RS" sz="1200" dirty="0"/>
          </a:p>
          <a:p>
            <a:pPr lvl="1"/>
            <a:endParaRPr lang="sr-Cyrl-RS" sz="1200" dirty="0"/>
          </a:p>
          <a:p>
            <a:pPr lvl="1"/>
            <a:endParaRPr lang="sr-Cyrl-RS" sz="1600" dirty="0"/>
          </a:p>
          <a:p>
            <a:pPr lvl="1"/>
            <a:endParaRPr lang="sr-Cyrl-RS" sz="1600" dirty="0"/>
          </a:p>
          <a:p>
            <a:pPr lvl="1"/>
            <a:endParaRPr lang="sr-Cyrl-RS" sz="1600" dirty="0"/>
          </a:p>
          <a:p>
            <a:endParaRPr lang="sr-Cyrl-RS" sz="2000" dirty="0"/>
          </a:p>
          <a:p>
            <a:pPr lvl="1"/>
            <a:endParaRPr lang="sr-Cyrl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295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0E4E5E-FC8E-49C0-989E-DEBDAE4F7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b="1" dirty="0" smtClean="0">
                <a:solidFill>
                  <a:schemeClr val="accent1">
                    <a:lumMod val="75000"/>
                  </a:schemeClr>
                </a:solidFill>
              </a:rPr>
              <a:t>Ефикасно управљање катастрофалним ризицима:</a:t>
            </a:r>
            <a:br>
              <a:rPr lang="sr-Cyrl-RS" sz="32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sr-Cyrl-RS" sz="3200" b="1" dirty="0">
                <a:solidFill>
                  <a:schemeClr val="accent1">
                    <a:lumMod val="75000"/>
                  </a:schemeClr>
                </a:solidFill>
              </a:rPr>
              <a:t>о</a:t>
            </a:r>
            <a:r>
              <a:rPr lang="sr-Cyrl-RS" sz="3200" b="1" dirty="0" smtClean="0">
                <a:solidFill>
                  <a:schemeClr val="accent1">
                    <a:lumMod val="75000"/>
                  </a:schemeClr>
                </a:solidFill>
              </a:rPr>
              <a:t>перативни </a:t>
            </a:r>
            <a:r>
              <a:rPr lang="sr-Cyrl-RS" sz="3200" b="1" dirty="0">
                <a:solidFill>
                  <a:schemeClr val="accent1">
                    <a:lumMod val="75000"/>
                  </a:schemeClr>
                </a:solidFill>
              </a:rPr>
              <a:t>проблеми 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128C493-34B8-4973-A4AF-CAEFCEE68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4014"/>
            <a:ext cx="10515600" cy="4351338"/>
          </a:xfrm>
        </p:spPr>
        <p:txBody>
          <a:bodyPr/>
          <a:lstStyle/>
          <a:p>
            <a:r>
              <a:rPr lang="sr-Cyrl-RS" sz="2000" dirty="0"/>
              <a:t>Поред система финансирања, на ефективност система заштите од елементарних непогода утичу и бројни оперативни аспекти:</a:t>
            </a:r>
          </a:p>
          <a:p>
            <a:pPr lvl="1"/>
            <a:r>
              <a:rPr lang="sr-Cyrl-RS" sz="1800" dirty="0"/>
              <a:t>Расподела надлежности између различитих нивоа државе</a:t>
            </a:r>
          </a:p>
          <a:p>
            <a:pPr lvl="1"/>
            <a:r>
              <a:rPr lang="sr-Cyrl-RS" sz="1800" dirty="0"/>
              <a:t>Одсуство системске процене ризика</a:t>
            </a:r>
          </a:p>
          <a:p>
            <a:pPr lvl="1"/>
            <a:r>
              <a:rPr lang="sr-Cyrl-RS" sz="1800" dirty="0"/>
              <a:t>Ригидност Закона о јавним набавкама о др</a:t>
            </a:r>
            <a:r>
              <a:rPr lang="sr-Cyrl-RS" sz="1800" dirty="0" smtClean="0"/>
              <a:t>.</a:t>
            </a:r>
          </a:p>
          <a:p>
            <a:pPr lvl="1"/>
            <a:r>
              <a:rPr lang="sr-Cyrl-RS" sz="1800" dirty="0" smtClean="0"/>
              <a:t>(Не)ефикасна координација ЈЛС</a:t>
            </a:r>
            <a:endParaRPr lang="sr-Cyrl-RS" sz="1800" dirty="0"/>
          </a:p>
          <a:p>
            <a:pPr lvl="1"/>
            <a:endParaRPr lang="sr-Cyrl-RS" sz="1200" dirty="0"/>
          </a:p>
          <a:p>
            <a:pPr lvl="1"/>
            <a:endParaRPr lang="sr-Cyrl-RS" sz="1200" dirty="0"/>
          </a:p>
          <a:p>
            <a:pPr lvl="1"/>
            <a:endParaRPr lang="sr-Cyrl-RS" sz="1200" dirty="0"/>
          </a:p>
          <a:p>
            <a:pPr lvl="1"/>
            <a:endParaRPr lang="sr-Cyrl-RS" sz="1200" dirty="0"/>
          </a:p>
          <a:p>
            <a:pPr lvl="1"/>
            <a:endParaRPr lang="sr-Cyrl-RS" sz="1600" dirty="0"/>
          </a:p>
          <a:p>
            <a:pPr lvl="1"/>
            <a:endParaRPr lang="sr-Cyrl-RS" sz="1600" dirty="0"/>
          </a:p>
          <a:p>
            <a:pPr lvl="1"/>
            <a:endParaRPr lang="sr-Cyrl-RS" sz="1600" dirty="0"/>
          </a:p>
          <a:p>
            <a:endParaRPr lang="sr-Cyrl-RS" sz="2000" dirty="0"/>
          </a:p>
          <a:p>
            <a:pPr lvl="1"/>
            <a:endParaRPr lang="sr-Cyrl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750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0E4E5E-FC8E-49C0-989E-DEBDAE4F7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b="1" dirty="0">
                <a:solidFill>
                  <a:schemeClr val="accent1">
                    <a:lumMod val="75000"/>
                  </a:schemeClr>
                </a:solidFill>
              </a:rPr>
              <a:t>Међуопштинска сарадња: финансијски </a:t>
            </a:r>
            <a:r>
              <a:rPr lang="sr-Cyrl-RS" sz="3200" b="1" dirty="0" smtClean="0">
                <a:solidFill>
                  <a:schemeClr val="accent1">
                    <a:lumMod val="75000"/>
                  </a:schemeClr>
                </a:solidFill>
              </a:rPr>
              <a:t>аспект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128C493-34B8-4973-A4AF-CAEFCEE68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4014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sr-Cyrl-RS" sz="2000" dirty="0"/>
              <a:t>Превенција и санација штете од елементарних непогода би била знатно ефективнија, ако би се спроводила на међуопштинском нивоу</a:t>
            </a:r>
          </a:p>
          <a:p>
            <a:endParaRPr lang="sr-Cyrl-RS" sz="800" dirty="0"/>
          </a:p>
          <a:p>
            <a:r>
              <a:rPr lang="sr-Cyrl-RS" sz="2000" dirty="0"/>
              <a:t>Институционални подстицаји</a:t>
            </a:r>
          </a:p>
          <a:p>
            <a:pPr lvl="1"/>
            <a:r>
              <a:rPr lang="sr-Cyrl-RS" sz="1800" dirty="0"/>
              <a:t>Помоћ централног нивоа државе у процени и </a:t>
            </a:r>
            <a:r>
              <a:rPr lang="sr-Cyrl-RS" sz="1800" dirty="0" err="1"/>
              <a:t>зонирању</a:t>
            </a:r>
            <a:r>
              <a:rPr lang="sr-Cyrl-RS" sz="1800" dirty="0"/>
              <a:t> ризика и креирању оптималних кластера локалних самоуправа</a:t>
            </a:r>
          </a:p>
          <a:p>
            <a:pPr lvl="1"/>
            <a:r>
              <a:rPr lang="sr-Cyrl-RS" sz="1800" dirty="0" err="1"/>
              <a:t>Кластеризација</a:t>
            </a:r>
            <a:r>
              <a:rPr lang="sr-Cyrl-RS" sz="1800" dirty="0"/>
              <a:t> по типу ризика (уместо примена принципа универзалног кластера)</a:t>
            </a:r>
          </a:p>
          <a:p>
            <a:pPr lvl="1"/>
            <a:r>
              <a:rPr lang="sr-Cyrl-RS" sz="1800" dirty="0"/>
              <a:t>Увођење посебних трансфера (у оквиру постојећих издвајања), за подршку, тј. подстицање развоја међуопштинске инфраструктуре усмерене на превенцију и смањење ризика</a:t>
            </a:r>
          </a:p>
          <a:p>
            <a:pPr lvl="1"/>
            <a:r>
              <a:rPr lang="sr-Cyrl-RS" sz="1800" dirty="0"/>
              <a:t>Разматрање могућности увођења вишегодишњих </a:t>
            </a:r>
            <a:r>
              <a:rPr lang="sr-Cyrl-RS" sz="1800" dirty="0" smtClean="0"/>
              <a:t>фондова</a:t>
            </a:r>
          </a:p>
          <a:p>
            <a:pPr lvl="1"/>
            <a:endParaRPr lang="sr-Cyrl-RS" sz="1800" dirty="0"/>
          </a:p>
          <a:p>
            <a:r>
              <a:rPr lang="sr-Cyrl-RS" sz="2200" dirty="0" smtClean="0"/>
              <a:t>Организационо повезивање:</a:t>
            </a:r>
          </a:p>
          <a:p>
            <a:pPr lvl="1"/>
            <a:r>
              <a:rPr lang="sr-Cyrl-RS" sz="1800" dirty="0" smtClean="0"/>
              <a:t>Интеграција неких организационих јединица које се баве катастрофалним ризицима (уштеда на трошковима и ефикасније деловање)</a:t>
            </a:r>
          </a:p>
          <a:p>
            <a:pPr lvl="1"/>
            <a:r>
              <a:rPr lang="sr-Cyrl-RS" sz="1800" dirty="0" smtClean="0"/>
              <a:t> </a:t>
            </a:r>
          </a:p>
          <a:p>
            <a:pPr marL="457200" lvl="1" indent="0">
              <a:buNone/>
            </a:pPr>
            <a:r>
              <a:rPr lang="sr-Cyrl-RS" sz="1800" dirty="0" smtClean="0"/>
              <a:t> </a:t>
            </a:r>
            <a:endParaRPr lang="sr-Cyrl-RS" sz="1800" dirty="0"/>
          </a:p>
          <a:p>
            <a:pPr lvl="1"/>
            <a:endParaRPr lang="sr-Cyrl-RS" sz="1600" dirty="0"/>
          </a:p>
          <a:p>
            <a:pPr lvl="1"/>
            <a:endParaRPr lang="sr-Cyrl-RS" sz="1600" dirty="0"/>
          </a:p>
          <a:p>
            <a:pPr lvl="1"/>
            <a:endParaRPr lang="sr-Cyrl-RS" sz="1600" dirty="0"/>
          </a:p>
          <a:p>
            <a:pPr lvl="1"/>
            <a:endParaRPr lang="sr-Cyrl-RS" sz="1200" dirty="0"/>
          </a:p>
          <a:p>
            <a:pPr lvl="1"/>
            <a:endParaRPr lang="sr-Cyrl-RS" sz="1600" dirty="0"/>
          </a:p>
          <a:p>
            <a:pPr lvl="1"/>
            <a:endParaRPr lang="sr-Cyrl-RS" sz="1600" dirty="0"/>
          </a:p>
          <a:p>
            <a:pPr lvl="1"/>
            <a:endParaRPr lang="sr-Cyrl-RS" sz="1600" dirty="0"/>
          </a:p>
          <a:p>
            <a:endParaRPr lang="sr-Cyrl-RS" sz="2000" dirty="0"/>
          </a:p>
          <a:p>
            <a:pPr lvl="1"/>
            <a:endParaRPr lang="sr-Cyrl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05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948</Words>
  <Application>Microsoft Office PowerPoint</Application>
  <PresentationFormat>Widescreen</PresentationFormat>
  <Paragraphs>187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Међуопштински приступ финансирању катастрофалних ризика</vt:lpstr>
      <vt:lpstr>Структура</vt:lpstr>
      <vt:lpstr>Финансирање локалних самоуправа: oквир</vt:lpstr>
      <vt:lpstr>Финансирање локалних самоуправа: изазови</vt:lpstr>
      <vt:lpstr>Улога ЈЛС у управљању катастрофалним ризицима</vt:lpstr>
      <vt:lpstr>Инструменти финансирања катастрофалних ризика на локалном нивоу државе</vt:lpstr>
      <vt:lpstr>Инструменти за финансирање катастрофалних ризика на локалном нивоу: јавна предузећа</vt:lpstr>
      <vt:lpstr>Ефикасно управљање катастрофалним ризицима: оперативни проблеми </vt:lpstr>
      <vt:lpstr>Међуопштинска сарадња: финансијски аспект</vt:lpstr>
      <vt:lpstr>Међуопштинска сарадња: оперативни аспект</vt:lpstr>
      <vt:lpstr>Закључак и препоруке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Sasa Randjelovic</dc:creator>
  <cp:lastModifiedBy>Sasa</cp:lastModifiedBy>
  <cp:revision>21</cp:revision>
  <dcterms:created xsi:type="dcterms:W3CDTF">2018-05-29T14:51:35Z</dcterms:created>
  <dcterms:modified xsi:type="dcterms:W3CDTF">2018-05-30T07:26:10Z</dcterms:modified>
</cp:coreProperties>
</file>