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60" r:id="rId3"/>
    <p:sldId id="261" r:id="rId4"/>
    <p:sldId id="262" r:id="rId5"/>
    <p:sldId id="264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1E661-01DD-475A-B095-1EF913ABF38C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4D4FB-2B47-4E1D-A452-AFA02A807F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72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07518-EB28-4F00-AC0F-B2F4EA7784D0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CBF4C-8071-4DE4-9AD0-5B2FECA72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49AA3-51A6-47BA-9898-6397402821FE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D5C78-92D9-42C8-A2DC-681F4F827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63704-B8E4-4E34-B4C5-21E9A97B5AAD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C18A6-197D-431E-8D25-0456589D3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C4B09-C3A5-484A-9242-1E044A275539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E8C87-DB29-445E-96E3-FA6929E75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C59F5-FB5A-4F8E-AB42-F7275EE9719A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7F977-6C62-4F26-BECA-275520BFE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CBA9A-DBB1-4CAC-89AF-D0D2A8B4D5B8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3BB70-F571-4E1D-98F8-5B1FF1EFB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E4CDD-44CD-476C-8DCC-6C0E8CF63416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F3444-6D88-4974-945B-C0E6C7E1A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BCAD-CB8E-4AA0-9620-CCC7AB5AFF48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856AD-85A3-43C0-BC08-8466BF3B3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364BA-8C3F-408C-8949-7221C570FAE5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46FB-4EE8-48CA-8394-6D1C42FF1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C72A6-CE5B-4673-891C-58142E066DE3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D04C7-4E15-4CEB-9A7E-2CC3E205F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F8134-EE45-40F7-AEC6-B44C96330B87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D6C31-BB3B-4E32-9468-FEB6B5AE0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A79206-2B4F-48A3-B906-EC3F343C0298}" type="datetimeFigureOut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D46874-0E7A-49AF-9A50-B8B25F175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43188"/>
            <a:ext cx="9144000" cy="4214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00125"/>
            <a:ext cx="9144000" cy="21431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b="1">
              <a:latin typeface="Calibri" pitchFamily="34" charset="0"/>
            </a:endParaRPr>
          </a:p>
          <a:p>
            <a:pPr algn="ctr"/>
            <a:endParaRPr lang="sr-Cyrl-CS" b="1">
              <a:latin typeface="Calibri" pitchFamily="34" charset="0"/>
            </a:endParaRPr>
          </a:p>
          <a:p>
            <a:endParaRPr lang="sr-Cyrl-C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62000" y="1371600"/>
            <a:ext cx="7772400" cy="44958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6411705"/>
            <a:ext cx="9144000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RS" sz="1200" b="1" dirty="0">
                <a:solidFill>
                  <a:schemeClr val="bg1"/>
                </a:solidFill>
              </a:rPr>
              <a:t>24</a:t>
            </a:r>
            <a:r>
              <a:rPr lang="x-none" sz="1200" b="1">
                <a:solidFill>
                  <a:schemeClr val="bg1"/>
                </a:solidFill>
              </a:rPr>
              <a:t>.05.201</a:t>
            </a:r>
            <a:r>
              <a:rPr lang="sr-Cyrl-RS" sz="1200" b="1" dirty="0">
                <a:solidFill>
                  <a:schemeClr val="bg1"/>
                </a:solidFill>
              </a:rPr>
              <a:t>8.</a:t>
            </a:r>
            <a:r>
              <a:rPr lang="x-none" sz="1200" b="1">
                <a:solidFill>
                  <a:schemeClr val="bg1"/>
                </a:solidFill>
              </a:rPr>
              <a:t> </a:t>
            </a:r>
            <a:r>
              <a:rPr lang="x-none" sz="1200" b="1" dirty="0">
                <a:solidFill>
                  <a:schemeClr val="bg1"/>
                </a:solidFill>
              </a:rPr>
              <a:t>– SEE </a:t>
            </a:r>
            <a:r>
              <a:rPr lang="x-none" sz="1200" b="1">
                <a:solidFill>
                  <a:schemeClr val="bg1"/>
                </a:solidFill>
              </a:rPr>
              <a:t>URBAN </a:t>
            </a:r>
            <a:r>
              <a:rPr lang="sr-Cyrl-RS" sz="1200" b="1" dirty="0">
                <a:solidFill>
                  <a:schemeClr val="bg1"/>
                </a:solidFill>
              </a:rPr>
              <a:t>О</a:t>
            </a:r>
            <a:r>
              <a:rPr lang="x-none" sz="1200" b="1">
                <a:solidFill>
                  <a:schemeClr val="bg1"/>
                </a:solidFill>
              </a:rPr>
              <a:t>кругли сто </a:t>
            </a:r>
            <a:r>
              <a:rPr lang="sr-Cyrl-RS" sz="1200" b="1" dirty="0">
                <a:solidFill>
                  <a:schemeClr val="bg1"/>
                </a:solidFill>
              </a:rPr>
              <a:t>Крагујевац</a:t>
            </a:r>
            <a:endParaRPr lang="en-US" sz="1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5" name="Title 1"/>
          <p:cNvSpPr txBox="1">
            <a:spLocks/>
          </p:cNvSpPr>
          <p:nvPr/>
        </p:nvSpPr>
        <p:spPr bwMode="auto">
          <a:xfrm>
            <a:off x="7620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Cyrl-CS" sz="2000" b="1" dirty="0">
              <a:latin typeface="Calibri" pitchFamily="34" charset="0"/>
            </a:endParaRPr>
          </a:p>
        </p:txBody>
      </p:sp>
      <p:pic>
        <p:nvPicPr>
          <p:cNvPr id="13" name="Picture 12" descr="Description: C:\Users\Brana\Desktop\Ub_grb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28587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09600" y="1752600"/>
            <a:ext cx="8305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3200" b="1" dirty="0"/>
              <a:t>Пример постојеће праксе планирања средстава на локалу: </a:t>
            </a:r>
          </a:p>
          <a:p>
            <a:pPr algn="ctr"/>
            <a:endParaRPr lang="sr-Cyrl-RS" sz="3200" b="1" dirty="0"/>
          </a:p>
          <a:p>
            <a:pPr algn="ctr"/>
            <a:r>
              <a:rPr lang="sr-Cyrl-RS" sz="3200" b="1" dirty="0"/>
              <a:t>ФИНАНСИЈСКИ ПЛАН ОПШТИНЕ УБ</a:t>
            </a:r>
            <a:br>
              <a:rPr lang="sr-Cyrl-CS" sz="3200" b="1" dirty="0"/>
            </a:br>
            <a:endParaRPr lang="en-US" sz="4000" dirty="0">
              <a:solidFill>
                <a:schemeClr val="tx2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864" y="31047"/>
            <a:ext cx="1021579" cy="9262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-14054"/>
            <a:ext cx="602324" cy="9713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5027"/>
            <a:ext cx="1245843" cy="580546"/>
          </a:xfrm>
          <a:prstGeom prst="rect">
            <a:avLst/>
          </a:prstGeom>
        </p:spPr>
      </p:pic>
      <p:pic>
        <p:nvPicPr>
          <p:cNvPr id="1027" name="Picture 3" descr="C:\Users\sspasic\OŠVS\OŠVS 2016 opština\7 poplava i oluja  jun 2016\7 oluja jun 2016\Slike nevreme 01.06.2016\14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558" y="4005063"/>
            <a:ext cx="4383251" cy="217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spasic\OŠVS\OŠVS 2016 opština\7 poplava i oluja  jun 2016\7 oluja jun 2016\Slike nevreme 01.06.2016\10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05063"/>
            <a:ext cx="2771943" cy="217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43188"/>
            <a:ext cx="9144000" cy="4214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00125"/>
            <a:ext cx="9144000" cy="21431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b="1">
              <a:latin typeface="Calibri" pitchFamily="34" charset="0"/>
            </a:endParaRPr>
          </a:p>
          <a:p>
            <a:pPr algn="ctr"/>
            <a:endParaRPr lang="sr-Cyrl-CS" b="1">
              <a:latin typeface="Calibri" pitchFamily="34" charset="0"/>
            </a:endParaRPr>
          </a:p>
          <a:p>
            <a:endParaRPr lang="sr-Cyrl-C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1168338"/>
            <a:ext cx="7772400" cy="44958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6411705"/>
            <a:ext cx="9144000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RS" sz="1200" b="1" dirty="0">
                <a:solidFill>
                  <a:schemeClr val="bg1"/>
                </a:solidFill>
              </a:rPr>
              <a:t>24</a:t>
            </a:r>
            <a:r>
              <a:rPr lang="x-none" sz="1200" b="1">
                <a:solidFill>
                  <a:schemeClr val="bg1"/>
                </a:solidFill>
              </a:rPr>
              <a:t>.05.201</a:t>
            </a:r>
            <a:r>
              <a:rPr lang="sr-Cyrl-RS" sz="1200" b="1" dirty="0">
                <a:solidFill>
                  <a:schemeClr val="bg1"/>
                </a:solidFill>
              </a:rPr>
              <a:t>8.</a:t>
            </a:r>
            <a:r>
              <a:rPr lang="x-none" sz="1200" b="1">
                <a:solidFill>
                  <a:schemeClr val="bg1"/>
                </a:solidFill>
              </a:rPr>
              <a:t> </a:t>
            </a:r>
            <a:r>
              <a:rPr lang="x-none" sz="1200" b="1" dirty="0">
                <a:solidFill>
                  <a:schemeClr val="bg1"/>
                </a:solidFill>
              </a:rPr>
              <a:t>– SEE </a:t>
            </a:r>
            <a:r>
              <a:rPr lang="x-none" sz="1200" b="1">
                <a:solidFill>
                  <a:schemeClr val="bg1"/>
                </a:solidFill>
              </a:rPr>
              <a:t>URBAN </a:t>
            </a:r>
            <a:r>
              <a:rPr lang="sr-Cyrl-RS" sz="1200" b="1" dirty="0">
                <a:solidFill>
                  <a:schemeClr val="bg1"/>
                </a:solidFill>
              </a:rPr>
              <a:t>О</a:t>
            </a:r>
            <a:r>
              <a:rPr lang="x-none" sz="1200" b="1">
                <a:solidFill>
                  <a:schemeClr val="bg1"/>
                </a:solidFill>
              </a:rPr>
              <a:t>кругли сто </a:t>
            </a:r>
            <a:r>
              <a:rPr lang="sr-Cyrl-RS" sz="1200" b="1" dirty="0">
                <a:solidFill>
                  <a:schemeClr val="bg1"/>
                </a:solidFill>
              </a:rPr>
              <a:t>Крагујевац</a:t>
            </a:r>
            <a:endParaRPr lang="en-US" sz="1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5" name="Title 1"/>
          <p:cNvSpPr txBox="1">
            <a:spLocks/>
          </p:cNvSpPr>
          <p:nvPr/>
        </p:nvSpPr>
        <p:spPr bwMode="auto">
          <a:xfrm>
            <a:off x="7620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Cyrl-CS" sz="2000" b="1" dirty="0">
              <a:latin typeface="Calibri" pitchFamily="34" charset="0"/>
            </a:endParaRPr>
          </a:p>
        </p:txBody>
      </p:sp>
      <p:pic>
        <p:nvPicPr>
          <p:cNvPr id="13" name="Picture 12" descr="Description: C:\Users\Brana\Desktop\Ub_grb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28587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755576" y="1227015"/>
            <a:ext cx="83058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3200" b="1" dirty="0"/>
              <a:t>ТЕРМИН ПЛАН</a:t>
            </a:r>
          </a:p>
          <a:p>
            <a:pPr algn="ctr"/>
            <a:endParaRPr lang="sr-Cyrl-RS" sz="3200" b="1" dirty="0"/>
          </a:p>
          <a:p>
            <a:pPr algn="ctr"/>
            <a:br>
              <a:rPr lang="sr-Cyrl-CS" sz="3200" b="1" dirty="0"/>
            </a:br>
            <a:endParaRPr lang="en-US" sz="4000" dirty="0">
              <a:solidFill>
                <a:schemeClr val="tx2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864" y="31047"/>
            <a:ext cx="1021579" cy="9262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-14054"/>
            <a:ext cx="602324" cy="9713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5027"/>
            <a:ext cx="1245843" cy="58054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927071"/>
              </p:ext>
            </p:extLst>
          </p:nvPr>
        </p:nvGraphicFramePr>
        <p:xfrm>
          <a:off x="431540" y="1749345"/>
          <a:ext cx="828092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2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42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Р. Б.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АКТИВНОСТ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НОСИЛАЦ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РОК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НАПОМЕНА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1.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dirty="0"/>
                        <a:t>Анализа постојећег стања</a:t>
                      </a:r>
                      <a:r>
                        <a:rPr lang="sr-Cyrl-RS" baseline="0" dirty="0"/>
                        <a:t> на територији ЈЛС и предлог мера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ШВС и ОУ ЈЛС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15.10.-01.11.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Одређивање</a:t>
                      </a:r>
                      <a:r>
                        <a:rPr lang="sr-Cyrl-RS" baseline="0" dirty="0"/>
                        <a:t> приоритета</a:t>
                      </a:r>
                      <a:endParaRPr lang="sr-Latn-R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2.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dirty="0"/>
                        <a:t>Предлог финасиског плана за наредну годину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ОУ</a:t>
                      </a:r>
                      <a:r>
                        <a:rPr lang="sr-Cyrl-RS" baseline="0" dirty="0"/>
                        <a:t> и ОВ ЈЛС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01.11.-</a:t>
                      </a:r>
                    </a:p>
                    <a:p>
                      <a:pPr algn="ctr"/>
                      <a:r>
                        <a:rPr lang="sr-Cyrl-RS" dirty="0"/>
                        <a:t>01.12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На</a:t>
                      </a:r>
                      <a:r>
                        <a:rPr lang="sr-Cyrl-RS" baseline="0" dirty="0"/>
                        <a:t> основу пројектне документације</a:t>
                      </a:r>
                      <a:endParaRPr lang="sr-Latn-R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3.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dirty="0"/>
                        <a:t>Усвајање буџета за наредну годину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СО </a:t>
                      </a:r>
                    </a:p>
                    <a:p>
                      <a:pPr algn="ctr"/>
                      <a:r>
                        <a:rPr lang="sr-Cyrl-RS" dirty="0"/>
                        <a:t>ЈЛС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15.12.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r-Latn-R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4.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Израда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R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годишњег плана</a:t>
                      </a:r>
                      <a:endParaRPr lang="sr-Latn-R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спровођење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превентивних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мера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одбране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елементарних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непогода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других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несрећа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r-Latn-R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ОУ</a:t>
                      </a:r>
                      <a:r>
                        <a:rPr lang="sr-Cyrl-RS" baseline="0" dirty="0"/>
                        <a:t> и 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aseline="0" dirty="0"/>
                        <a:t>ЈЛС</a:t>
                      </a:r>
                      <a:endParaRPr lang="sr-Latn-RS" dirty="0"/>
                    </a:p>
                    <a:p>
                      <a:pPr algn="ctr"/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01.02-</a:t>
                      </a:r>
                    </a:p>
                    <a:p>
                      <a:pPr algn="ctr"/>
                      <a:r>
                        <a:rPr lang="sr-Cyrl-RS" dirty="0"/>
                        <a:t>15.02.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Након објављивања републичких  оперативних планова</a:t>
                      </a:r>
                      <a:endParaRPr lang="sr-Latn-R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5.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dirty="0"/>
                        <a:t>Јавне</a:t>
                      </a:r>
                      <a:r>
                        <a:rPr lang="sr-Cyrl-RS" baseline="0" dirty="0"/>
                        <a:t> набавке и обједињена процедура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ОУ</a:t>
                      </a:r>
                      <a:r>
                        <a:rPr lang="sr-Cyrl-RS" baseline="0" dirty="0"/>
                        <a:t> и 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aseline="0" dirty="0"/>
                        <a:t>ЈЛС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15.02-</a:t>
                      </a:r>
                    </a:p>
                    <a:p>
                      <a:pPr algn="ctr"/>
                      <a:r>
                        <a:rPr lang="sr-Cyrl-RS" dirty="0"/>
                        <a:t>15.09.</a:t>
                      </a:r>
                      <a:endParaRPr lang="sr-Latn-R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r-Latn-R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56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64138"/>
            <a:ext cx="9144000" cy="11938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00125"/>
            <a:ext cx="9144000" cy="21431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b="1">
              <a:latin typeface="Calibri" pitchFamily="34" charset="0"/>
            </a:endParaRPr>
          </a:p>
          <a:p>
            <a:pPr algn="ctr"/>
            <a:endParaRPr lang="sr-Cyrl-CS" b="1">
              <a:latin typeface="Calibri" pitchFamily="34" charset="0"/>
            </a:endParaRPr>
          </a:p>
          <a:p>
            <a:endParaRPr lang="sr-Cyrl-C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1168338"/>
            <a:ext cx="7772400" cy="44958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6411705"/>
            <a:ext cx="9144000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RS" sz="1200" b="1" dirty="0">
                <a:solidFill>
                  <a:schemeClr val="bg1"/>
                </a:solidFill>
              </a:rPr>
              <a:t>24</a:t>
            </a:r>
            <a:r>
              <a:rPr lang="x-none" sz="1200" b="1">
                <a:solidFill>
                  <a:schemeClr val="bg1"/>
                </a:solidFill>
              </a:rPr>
              <a:t>.05.201</a:t>
            </a:r>
            <a:r>
              <a:rPr lang="sr-Cyrl-RS" sz="1200" b="1" dirty="0">
                <a:solidFill>
                  <a:schemeClr val="bg1"/>
                </a:solidFill>
              </a:rPr>
              <a:t>8</a:t>
            </a:r>
            <a:r>
              <a:rPr lang="x-none" sz="1200" b="1">
                <a:solidFill>
                  <a:schemeClr val="bg1"/>
                </a:solidFill>
              </a:rPr>
              <a:t> </a:t>
            </a:r>
            <a:r>
              <a:rPr lang="x-none" sz="1200" b="1" dirty="0">
                <a:solidFill>
                  <a:schemeClr val="bg1"/>
                </a:solidFill>
              </a:rPr>
              <a:t>– SEE </a:t>
            </a:r>
            <a:r>
              <a:rPr lang="x-none" sz="1200" b="1">
                <a:solidFill>
                  <a:schemeClr val="bg1"/>
                </a:solidFill>
              </a:rPr>
              <a:t>URBAN </a:t>
            </a:r>
            <a:r>
              <a:rPr lang="sr-Cyrl-RS" sz="1200" b="1" dirty="0">
                <a:solidFill>
                  <a:schemeClr val="bg1"/>
                </a:solidFill>
              </a:rPr>
              <a:t>О</a:t>
            </a:r>
            <a:r>
              <a:rPr lang="x-none" sz="1200" b="1">
                <a:solidFill>
                  <a:schemeClr val="bg1"/>
                </a:solidFill>
              </a:rPr>
              <a:t>кругли сто </a:t>
            </a:r>
            <a:r>
              <a:rPr lang="sr-Cyrl-RS" sz="1200" b="1" dirty="0">
                <a:solidFill>
                  <a:schemeClr val="bg1"/>
                </a:solidFill>
              </a:rPr>
              <a:t>Крагујевац</a:t>
            </a:r>
            <a:endParaRPr lang="en-US" sz="1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5" name="Title 1"/>
          <p:cNvSpPr txBox="1">
            <a:spLocks/>
          </p:cNvSpPr>
          <p:nvPr/>
        </p:nvSpPr>
        <p:spPr bwMode="auto">
          <a:xfrm>
            <a:off x="7620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Cyrl-CS" sz="2000" b="1" dirty="0">
              <a:latin typeface="Calibri" pitchFamily="34" charset="0"/>
            </a:endParaRPr>
          </a:p>
        </p:txBody>
      </p:sp>
      <p:pic>
        <p:nvPicPr>
          <p:cNvPr id="13" name="Picture 12" descr="Description: C:\Users\Brana\Desktop\Ub_grb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28587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99228" y="1234090"/>
            <a:ext cx="27885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3200" b="1" dirty="0"/>
              <a:t>Акциони  планови израђују се на основу </a:t>
            </a:r>
          </a:p>
          <a:p>
            <a:pPr algn="ctr"/>
            <a:r>
              <a:rPr lang="sr-Cyrl-RS" sz="3200" b="1" dirty="0"/>
              <a:t>идентифика- ција опасности за Општину Уб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864" y="31047"/>
            <a:ext cx="1021579" cy="9262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-14054"/>
            <a:ext cx="602324" cy="9713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5027"/>
            <a:ext cx="1245843" cy="58054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731152"/>
              </p:ext>
            </p:extLst>
          </p:nvPr>
        </p:nvGraphicFramePr>
        <p:xfrm>
          <a:off x="3401937" y="1412776"/>
          <a:ext cx="5513463" cy="48659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5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8125">
                <a:tc rowSpan="2"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ОПАСНОСТИ</a:t>
                      </a:r>
                      <a:endParaRPr lang="sr-Latn-RS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sr-Latn-RS" sz="11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 rowSpan="2"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ШТИЋЕНЕ ВРЕДНОСТИ</a:t>
                      </a:r>
                      <a:endParaRPr lang="sr-Latn-RS" sz="11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67">
                <a:tc gridSpan="2"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Живот и здравље људи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Економија/ екологија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Друштвена стабилност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7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   1.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Земљотреси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Могуће  </a:t>
                      </a:r>
                      <a:r>
                        <a:rPr lang="sr-Cyrl-RS" sz="1100">
                          <a:effectLst/>
                        </a:rPr>
                        <a:t>озбиљне </a:t>
                      </a:r>
                      <a:r>
                        <a:rPr lang="en-US" sz="1100">
                          <a:effectLst/>
                        </a:rPr>
                        <a:t>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Могуће озбиљне 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Могуће озбиљне 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2. 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Одрони</a:t>
                      </a:r>
                      <a:r>
                        <a:rPr lang="en-US" sz="1400" b="1" dirty="0">
                          <a:effectLst/>
                        </a:rPr>
                        <a:t>, </a:t>
                      </a:r>
                      <a:r>
                        <a:rPr lang="en-US" sz="1400" b="1" dirty="0" err="1">
                          <a:effectLst/>
                        </a:rPr>
                        <a:t>клизишта</a:t>
                      </a:r>
                      <a:r>
                        <a:rPr lang="en-US" sz="1400" b="1" dirty="0">
                          <a:effectLst/>
                        </a:rPr>
                        <a:t>, </a:t>
                      </a:r>
                      <a:r>
                        <a:rPr lang="en-US" sz="1400" b="1" dirty="0" err="1">
                          <a:effectLst/>
                        </a:rPr>
                        <a:t>ерозије</a:t>
                      </a:r>
                      <a:endParaRPr lang="sr-Latn-RS" sz="1400" b="1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Могуће  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Могуће  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Могуће  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7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   3.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Поплаве</a:t>
                      </a:r>
                      <a:endParaRPr lang="sr-Latn-RS" sz="1400" b="1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Могуће  oзбиљне 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Могуће oзбиљне 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Могуће  oзбиљне 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4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   4.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Екстремне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временске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појаве</a:t>
                      </a:r>
                      <a:endParaRPr lang="sr-Latn-RS" sz="1400" b="1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Не очекују се последице 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Могуће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последице</a:t>
                      </a:r>
                      <a:endParaRPr lang="sr-Latn-RS" sz="11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Могуће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последице</a:t>
                      </a:r>
                      <a:endParaRPr lang="sr-Latn-RS" sz="11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4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   5.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Недостатак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воде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за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пиће</a:t>
                      </a:r>
                      <a:endParaRPr lang="sr-Latn-RS" sz="1400" b="1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Могуће</a:t>
                      </a:r>
                      <a:r>
                        <a:rPr lang="en-US" sz="1100">
                          <a:effectLst/>
                        </a:rPr>
                        <a:t> 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Могуће</a:t>
                      </a:r>
                      <a:r>
                        <a:rPr lang="en-US" sz="1100">
                          <a:effectLst/>
                        </a:rPr>
                        <a:t> 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Не очекују се 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4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   6.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Епидемије и пандемије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Не очекују се последице 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4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   7.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Биљне болести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Не очекују се 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94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   8.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Болести животиња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Не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очекују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се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последице</a:t>
                      </a:r>
                      <a:endParaRPr lang="sr-Latn-RS" sz="11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94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   9.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Пожари</a:t>
                      </a:r>
                      <a:r>
                        <a:rPr lang="en-US" sz="1400" b="1" dirty="0">
                          <a:effectLst/>
                        </a:rPr>
                        <a:t> и </a:t>
                      </a:r>
                      <a:r>
                        <a:rPr lang="en-US" sz="1400" b="1" dirty="0" err="1">
                          <a:effectLst/>
                        </a:rPr>
                        <a:t>експлозије</a:t>
                      </a:r>
                      <a:r>
                        <a:rPr lang="en-US" sz="1400" b="1" dirty="0">
                          <a:effectLst/>
                        </a:rPr>
                        <a:t>, </a:t>
                      </a:r>
                      <a:r>
                        <a:rPr lang="en-US" sz="1400" b="1" dirty="0" err="1">
                          <a:effectLst/>
                        </a:rPr>
                        <a:t>пожари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на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отвореном</a:t>
                      </a:r>
                      <a:endParaRPr lang="sr-Latn-RS" sz="1400" b="1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Могуће  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Могуће 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Могуће 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92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  1</a:t>
                      </a:r>
                      <a:r>
                        <a:rPr lang="en-US" sz="1100">
                          <a:effectLst/>
                        </a:rPr>
                        <a:t>0.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Техничко-технолошке несреће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Могуће  последице</a:t>
                      </a:r>
                      <a:endParaRPr lang="sr-Latn-RS" sz="110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Могуће</a:t>
                      </a:r>
                      <a:r>
                        <a:rPr lang="en-US" sz="1100" dirty="0">
                          <a:effectLst/>
                        </a:rPr>
                        <a:t>  </a:t>
                      </a:r>
                      <a:r>
                        <a:rPr lang="en-US" sz="1100" dirty="0" err="1">
                          <a:effectLst/>
                        </a:rPr>
                        <a:t>последице</a:t>
                      </a:r>
                      <a:endParaRPr lang="sr-Latn-RS" sz="11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Могуће</a:t>
                      </a:r>
                      <a:r>
                        <a:rPr lang="en-US" sz="1100" dirty="0">
                          <a:effectLst/>
                        </a:rPr>
                        <a:t>  </a:t>
                      </a:r>
                      <a:r>
                        <a:rPr lang="en-US" sz="1100" dirty="0" err="1">
                          <a:effectLst/>
                        </a:rPr>
                        <a:t>последице</a:t>
                      </a:r>
                      <a:endParaRPr lang="sr-Latn-RS" sz="1100" dirty="0">
                        <a:effectLst/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4215" marR="6421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17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43188"/>
            <a:ext cx="9144000" cy="4214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00125"/>
            <a:ext cx="9144000" cy="21431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b="1" dirty="0">
              <a:latin typeface="Calibri" pitchFamily="34" charset="0"/>
            </a:endParaRPr>
          </a:p>
          <a:p>
            <a:pPr algn="ctr"/>
            <a:endParaRPr lang="sr-Cyrl-CS" b="1" dirty="0">
              <a:latin typeface="Calibri" pitchFamily="34" charset="0"/>
            </a:endParaRPr>
          </a:p>
          <a:p>
            <a:endParaRPr lang="sr-Cyrl-C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1168338"/>
            <a:ext cx="7772400" cy="44958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6411705"/>
            <a:ext cx="9144000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RS" sz="1200" b="1" dirty="0">
                <a:solidFill>
                  <a:schemeClr val="bg1"/>
                </a:solidFill>
              </a:rPr>
              <a:t>24</a:t>
            </a:r>
            <a:r>
              <a:rPr lang="x-none" sz="1200" b="1">
                <a:solidFill>
                  <a:schemeClr val="bg1"/>
                </a:solidFill>
              </a:rPr>
              <a:t>.05.201</a:t>
            </a:r>
            <a:r>
              <a:rPr lang="sr-Cyrl-RS" sz="1200" b="1" dirty="0">
                <a:solidFill>
                  <a:schemeClr val="bg1"/>
                </a:solidFill>
              </a:rPr>
              <a:t>8.</a:t>
            </a:r>
            <a:r>
              <a:rPr lang="x-none" sz="1200" b="1">
                <a:solidFill>
                  <a:schemeClr val="bg1"/>
                </a:solidFill>
              </a:rPr>
              <a:t> </a:t>
            </a:r>
            <a:r>
              <a:rPr lang="x-none" sz="1200" b="1" dirty="0">
                <a:solidFill>
                  <a:schemeClr val="bg1"/>
                </a:solidFill>
              </a:rPr>
              <a:t>– SEE </a:t>
            </a:r>
            <a:r>
              <a:rPr lang="x-none" sz="1200" b="1">
                <a:solidFill>
                  <a:schemeClr val="bg1"/>
                </a:solidFill>
              </a:rPr>
              <a:t>URBAN </a:t>
            </a:r>
            <a:r>
              <a:rPr lang="sr-Cyrl-RS" sz="1200" b="1" dirty="0">
                <a:solidFill>
                  <a:schemeClr val="bg1"/>
                </a:solidFill>
              </a:rPr>
              <a:t>О</a:t>
            </a:r>
            <a:r>
              <a:rPr lang="x-none" sz="1200" b="1">
                <a:solidFill>
                  <a:schemeClr val="bg1"/>
                </a:solidFill>
              </a:rPr>
              <a:t>кругли сто </a:t>
            </a:r>
            <a:r>
              <a:rPr lang="sr-Cyrl-RS" sz="1200" b="1" dirty="0">
                <a:solidFill>
                  <a:schemeClr val="bg1"/>
                </a:solidFill>
              </a:rPr>
              <a:t>Крагујевац</a:t>
            </a:r>
            <a:endParaRPr lang="en-US" sz="1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5" name="Title 1"/>
          <p:cNvSpPr txBox="1">
            <a:spLocks/>
          </p:cNvSpPr>
          <p:nvPr/>
        </p:nvSpPr>
        <p:spPr bwMode="auto">
          <a:xfrm>
            <a:off x="7620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Cyrl-CS" sz="2000" b="1" dirty="0">
              <a:latin typeface="Calibri" pitchFamily="34" charset="0"/>
            </a:endParaRPr>
          </a:p>
        </p:txBody>
      </p:sp>
      <p:pic>
        <p:nvPicPr>
          <p:cNvPr id="13" name="Picture 12" descr="Description: C:\Users\Brana\Desktop\Ub_grb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28587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755576" y="1227015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000" b="1" dirty="0"/>
              <a:t>Предлог финансијског плана за спровођење превентивних мера </a:t>
            </a:r>
            <a:r>
              <a:rPr lang="sr-Cyrl-RS" sz="2000" b="1" dirty="0">
                <a:solidFill>
                  <a:srgbClr val="0066CC"/>
                </a:solidFill>
              </a:rPr>
              <a:t>( 1.6 % буџета из предходне године)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864" y="31047"/>
            <a:ext cx="1021579" cy="9262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-14054"/>
            <a:ext cx="602324" cy="9713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5027"/>
            <a:ext cx="1245843" cy="58054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371514"/>
              </p:ext>
            </p:extLst>
          </p:nvPr>
        </p:nvGraphicFramePr>
        <p:xfrm>
          <a:off x="588885" y="2132856"/>
          <a:ext cx="8024700" cy="4088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9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8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7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9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sr-Cyrl-RS" sz="1200" dirty="0"/>
                        <a:t>Р.Б.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/>
                        <a:t>Активност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/>
                        <a:t>Радње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/>
                        <a:t>износ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/>
                        <a:t>Укупан износ</a:t>
                      </a:r>
                      <a:endParaRPr lang="sr-Latn-R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138">
                <a:tc rowSpan="4"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1.</a:t>
                      </a:r>
                      <a:endParaRPr lang="sr-Latn-RS" sz="12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sr-Cyrl-RS" sz="1200" dirty="0"/>
                        <a:t>Превентивна одбарана од </a:t>
                      </a:r>
                      <a:r>
                        <a:rPr lang="sr-Cyrl-RS" sz="1400" b="1" dirty="0"/>
                        <a:t>поплава</a:t>
                      </a:r>
                      <a:endParaRPr lang="sr-Latn-R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Регулација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река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II.реда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2.4 </a:t>
                      </a:r>
                      <a:endParaRPr lang="sr-Latn-R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6.5</a:t>
                      </a:r>
                      <a:endParaRPr lang="sr-Latn-R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54">
                <a:tc v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Чишћење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одржавање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одводних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мелиорационих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канала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1.1 </a:t>
                      </a:r>
                      <a:endParaRPr lang="sr-Latn-R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088">
                <a:tc v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Припреме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изградњу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акумулација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ретензија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1</a:t>
                      </a:r>
                      <a:endParaRPr lang="sr-Latn-R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670">
                <a:tc vMerge="1">
                  <a:txBody>
                    <a:bodyPr/>
                    <a:lstStyle/>
                    <a:p>
                      <a:pPr algn="ctr"/>
                      <a:endParaRPr lang="sr-Latn-R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1400" dirty="0"/>
                        <a:t>Прибављање имовине у јавну својину 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2</a:t>
                      </a:r>
                      <a:endParaRPr lang="sr-Latn-R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sr-Latn-R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088">
                <a:tc rowSpan="2"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2</a:t>
                      </a:r>
                      <a:endParaRPr lang="sr-Latn-R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sr-Cyrl-RS" sz="1200" dirty="0"/>
                        <a:t>Превентивна</a:t>
                      </a:r>
                      <a:r>
                        <a:rPr lang="sr-Cyrl-RS" sz="1200" baseline="0" dirty="0"/>
                        <a:t>  одбрана од ек. вре. прилика- </a:t>
                      </a:r>
                      <a:r>
                        <a:rPr lang="sr-Cyrl-RS" sz="1600" b="1" baseline="0" dirty="0"/>
                        <a:t>град</a:t>
                      </a:r>
                      <a:endParaRPr lang="sr-Latn-R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1400" dirty="0"/>
                        <a:t>Донација РХМЗ </a:t>
                      </a:r>
                      <a:r>
                        <a:rPr lang="sr-Cyrl-RS" sz="1400" baseline="0" dirty="0"/>
                        <a:t> : набавка ПГР 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1</a:t>
                      </a:r>
                      <a:endParaRPr lang="sr-Latn-R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1.8</a:t>
                      </a:r>
                      <a:endParaRPr lang="sr-Latn-R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088">
                <a:tc vMerge="1">
                  <a:txBody>
                    <a:bodyPr/>
                    <a:lstStyle/>
                    <a:p>
                      <a:pPr algn="ctr"/>
                      <a:endParaRPr lang="sr-Latn-R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1400" dirty="0"/>
                        <a:t>Изградња нових ПГС ( село Тулари )</a:t>
                      </a:r>
                      <a:endParaRPr lang="sr-Latn-R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0,8</a:t>
                      </a:r>
                      <a:endParaRPr lang="sr-Latn-R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sr-Latn-R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138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3</a:t>
                      </a:r>
                      <a:endParaRPr lang="sr-Latn-R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sr-Cyrl-RS" sz="1400" dirty="0"/>
                        <a:t>Обука и Опремање </a:t>
                      </a:r>
                      <a:r>
                        <a:rPr lang="sr-Cyrl-RS" sz="1400" baseline="0" dirty="0"/>
                        <a:t> ЦЗ, поверника и штаба</a:t>
                      </a:r>
                      <a:endParaRPr lang="sr-Latn-R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3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3</a:t>
                      </a:r>
                      <a:endParaRPr lang="sr-Latn-R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138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4</a:t>
                      </a:r>
                      <a:endParaRPr lang="sr-Latn-R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sr-Cyrl-RS" sz="1400" dirty="0"/>
                        <a:t>Трошкови ангажовања оспособљених правних</a:t>
                      </a:r>
                      <a:r>
                        <a:rPr lang="sr-Cyrl-RS" sz="1400" baseline="0" dirty="0"/>
                        <a:t> </a:t>
                      </a:r>
                      <a:r>
                        <a:rPr lang="sr-Cyrl-RS" sz="1400" dirty="0"/>
                        <a:t>лица</a:t>
                      </a:r>
                      <a:endParaRPr lang="sr-Latn-R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1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1</a:t>
                      </a:r>
                      <a:endParaRPr lang="sr-Latn-R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138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5</a:t>
                      </a:r>
                      <a:endParaRPr lang="sr-Latn-R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sr-Cyrl-RS" sz="1400" dirty="0"/>
                        <a:t>Доградња система О и О – прва</a:t>
                      </a:r>
                      <a:r>
                        <a:rPr lang="sr-Cyrl-RS" sz="1400" baseline="0" dirty="0"/>
                        <a:t> фаза (нас. Место Уб)</a:t>
                      </a:r>
                      <a:endParaRPr lang="sr-Latn-R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4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4</a:t>
                      </a:r>
                      <a:endParaRPr lang="sr-Latn-R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138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6</a:t>
                      </a:r>
                      <a:endParaRPr lang="sr-Latn-R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sr-Cyrl-R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анирање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штета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насталих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природном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другом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незгодом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r-Latn-R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0.2</a:t>
                      </a:r>
                      <a:endParaRPr lang="sr-Latn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0,2</a:t>
                      </a:r>
                      <a:endParaRPr lang="sr-Latn-R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9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43188"/>
            <a:ext cx="9144000" cy="4214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00125"/>
            <a:ext cx="9144000" cy="21431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b="1" dirty="0">
              <a:latin typeface="Calibri" pitchFamily="34" charset="0"/>
            </a:endParaRPr>
          </a:p>
          <a:p>
            <a:pPr algn="ctr"/>
            <a:endParaRPr lang="sr-Cyrl-CS" b="1" dirty="0">
              <a:latin typeface="Calibri" pitchFamily="34" charset="0"/>
            </a:endParaRPr>
          </a:p>
          <a:p>
            <a:endParaRPr lang="sr-Cyrl-C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1168338"/>
            <a:ext cx="7772400" cy="44958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6411705"/>
            <a:ext cx="9144000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RS" sz="1200" b="1" dirty="0">
                <a:solidFill>
                  <a:schemeClr val="bg1"/>
                </a:solidFill>
              </a:rPr>
              <a:t>24</a:t>
            </a:r>
            <a:r>
              <a:rPr lang="x-none" sz="1200" b="1">
                <a:solidFill>
                  <a:schemeClr val="bg1"/>
                </a:solidFill>
              </a:rPr>
              <a:t>.05.201</a:t>
            </a:r>
            <a:r>
              <a:rPr lang="sr-Cyrl-RS" sz="1200" b="1" dirty="0">
                <a:solidFill>
                  <a:schemeClr val="bg1"/>
                </a:solidFill>
              </a:rPr>
              <a:t>8.</a:t>
            </a:r>
            <a:r>
              <a:rPr lang="x-none" sz="1200" b="1">
                <a:solidFill>
                  <a:schemeClr val="bg1"/>
                </a:solidFill>
              </a:rPr>
              <a:t> </a:t>
            </a:r>
            <a:r>
              <a:rPr lang="x-none" sz="1200" b="1" dirty="0">
                <a:solidFill>
                  <a:schemeClr val="bg1"/>
                </a:solidFill>
              </a:rPr>
              <a:t>– SEE </a:t>
            </a:r>
            <a:r>
              <a:rPr lang="x-none" sz="1200" b="1">
                <a:solidFill>
                  <a:schemeClr val="bg1"/>
                </a:solidFill>
              </a:rPr>
              <a:t>URBAN </a:t>
            </a:r>
            <a:r>
              <a:rPr lang="sr-Cyrl-RS" sz="1200" b="1" dirty="0">
                <a:solidFill>
                  <a:schemeClr val="bg1"/>
                </a:solidFill>
              </a:rPr>
              <a:t>О</a:t>
            </a:r>
            <a:r>
              <a:rPr lang="x-none" sz="1200" b="1">
                <a:solidFill>
                  <a:schemeClr val="bg1"/>
                </a:solidFill>
              </a:rPr>
              <a:t>кругли сто </a:t>
            </a:r>
            <a:r>
              <a:rPr lang="sr-Cyrl-RS" sz="1200" b="1" dirty="0">
                <a:solidFill>
                  <a:schemeClr val="bg1"/>
                </a:solidFill>
              </a:rPr>
              <a:t>Крагујевац</a:t>
            </a:r>
            <a:endParaRPr lang="en-US" sz="1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5" name="Title 1"/>
          <p:cNvSpPr txBox="1">
            <a:spLocks/>
          </p:cNvSpPr>
          <p:nvPr/>
        </p:nvSpPr>
        <p:spPr bwMode="auto">
          <a:xfrm>
            <a:off x="7620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Cyrl-CS" sz="2000" b="1" dirty="0">
              <a:latin typeface="Calibri" pitchFamily="34" charset="0"/>
            </a:endParaRPr>
          </a:p>
        </p:txBody>
      </p:sp>
      <p:pic>
        <p:nvPicPr>
          <p:cNvPr id="13" name="Picture 12" descr="Description: C:\Users\Brana\Desktop\Ub_grb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28587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755576" y="1227015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000" b="1" dirty="0"/>
              <a:t>Општина Уб уложена срества у превентиву одбране од поплава у периоду 2005-14 </a:t>
            </a:r>
            <a:r>
              <a:rPr lang="sr-Cyrl-RS" sz="2000" b="1" dirty="0">
                <a:solidFill>
                  <a:srgbClr val="0066CC"/>
                </a:solidFill>
              </a:rPr>
              <a:t>( износи су у хиљадама)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864" y="31047"/>
            <a:ext cx="1021579" cy="9262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-14054"/>
            <a:ext cx="602324" cy="9713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5027"/>
            <a:ext cx="1245843" cy="580546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412039"/>
              </p:ext>
            </p:extLst>
          </p:nvPr>
        </p:nvGraphicFramePr>
        <p:xfrm>
          <a:off x="76200" y="2057400"/>
          <a:ext cx="9067800" cy="3583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7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7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8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175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39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година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2005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2006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2007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2008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2009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2010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РСД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15.538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11.113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16.310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91.248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64.803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11.100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€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184</a:t>
                      </a:r>
                      <a:r>
                        <a:rPr lang="sr-Cyrl-R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,1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132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204</a:t>
                      </a:r>
                      <a:r>
                        <a:rPr lang="sr-Cyrl-R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1.197</a:t>
                      </a:r>
                      <a:r>
                        <a:rPr lang="sr-Cyrl-R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,8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693</a:t>
                      </a:r>
                      <a:r>
                        <a:rPr lang="sr-Cyrl-R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,9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105,1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9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година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2012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2014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r-Cyrl-R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УКУПНО УЛОЖЕНО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r-Cyrl-R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 ПРЕВЕНТИВУ</a:t>
                      </a:r>
                      <a:endParaRPr lang="en-US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РСД</a:t>
                      </a:r>
                      <a:endParaRPr lang="en-US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305.850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240.120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4.200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6.500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РСД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2005-14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766.783.875,39</a:t>
                      </a:r>
                      <a:endParaRPr lang="en-US" sz="16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8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€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3.041</a:t>
                      </a:r>
                      <a:r>
                        <a:rPr lang="sr-Cyrl-R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,8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2.527</a:t>
                      </a:r>
                      <a:r>
                        <a:rPr lang="sr-Cyrl-R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,1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  <a:r>
                        <a:rPr lang="sr-Cyrl-R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r>
                        <a:rPr lang="sr-Cyrl-R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€</a:t>
                      </a:r>
                      <a:endParaRPr lang="sr-Cyrl-RS" sz="20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Cyrl-RS" sz="1600" b="1" dirty="0">
                          <a:latin typeface="Arial" pitchFamily="34" charset="0"/>
                          <a:cs typeface="Arial" pitchFamily="34" charset="0"/>
                        </a:rPr>
                        <a:t>2005-14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8.177.487,80</a:t>
                      </a:r>
                      <a:endParaRPr lang="en-US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30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43188"/>
            <a:ext cx="9144000" cy="4214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00125"/>
            <a:ext cx="9144000" cy="21431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b="1" dirty="0">
              <a:latin typeface="Calibri" pitchFamily="34" charset="0"/>
            </a:endParaRPr>
          </a:p>
          <a:p>
            <a:pPr algn="ctr"/>
            <a:endParaRPr lang="sr-Cyrl-CS" b="1" dirty="0">
              <a:latin typeface="Calibri" pitchFamily="34" charset="0"/>
            </a:endParaRPr>
          </a:p>
          <a:p>
            <a:endParaRPr lang="sr-Cyrl-C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1168338"/>
            <a:ext cx="7772400" cy="44958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6411705"/>
            <a:ext cx="9144000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RS" sz="1200" b="1" dirty="0">
                <a:solidFill>
                  <a:schemeClr val="bg1"/>
                </a:solidFill>
              </a:rPr>
              <a:t>24</a:t>
            </a:r>
            <a:r>
              <a:rPr lang="x-none" sz="1200" b="1">
                <a:solidFill>
                  <a:schemeClr val="bg1"/>
                </a:solidFill>
              </a:rPr>
              <a:t>.05.201</a:t>
            </a:r>
            <a:r>
              <a:rPr lang="sr-Cyrl-RS" sz="1200" b="1" dirty="0">
                <a:solidFill>
                  <a:schemeClr val="bg1"/>
                </a:solidFill>
              </a:rPr>
              <a:t>8.</a:t>
            </a:r>
            <a:r>
              <a:rPr lang="x-none" sz="1200" b="1">
                <a:solidFill>
                  <a:schemeClr val="bg1"/>
                </a:solidFill>
              </a:rPr>
              <a:t> </a:t>
            </a:r>
            <a:r>
              <a:rPr lang="x-none" sz="1200" b="1" dirty="0">
                <a:solidFill>
                  <a:schemeClr val="bg1"/>
                </a:solidFill>
              </a:rPr>
              <a:t>– SEE </a:t>
            </a:r>
            <a:r>
              <a:rPr lang="x-none" sz="1200" b="1">
                <a:solidFill>
                  <a:schemeClr val="bg1"/>
                </a:solidFill>
              </a:rPr>
              <a:t>URBAN </a:t>
            </a:r>
            <a:r>
              <a:rPr lang="sr-Cyrl-RS" sz="1200" b="1" dirty="0">
                <a:solidFill>
                  <a:schemeClr val="bg1"/>
                </a:solidFill>
              </a:rPr>
              <a:t>О</a:t>
            </a:r>
            <a:r>
              <a:rPr lang="x-none" sz="1200" b="1">
                <a:solidFill>
                  <a:schemeClr val="bg1"/>
                </a:solidFill>
              </a:rPr>
              <a:t>кругли сто </a:t>
            </a:r>
            <a:r>
              <a:rPr lang="sr-Cyrl-RS" sz="1200" b="1" dirty="0">
                <a:solidFill>
                  <a:schemeClr val="bg1"/>
                </a:solidFill>
              </a:rPr>
              <a:t>Крагујевац</a:t>
            </a:r>
            <a:endParaRPr lang="en-US" sz="1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5" name="Title 1"/>
          <p:cNvSpPr txBox="1">
            <a:spLocks/>
          </p:cNvSpPr>
          <p:nvPr/>
        </p:nvSpPr>
        <p:spPr bwMode="auto">
          <a:xfrm>
            <a:off x="7620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Cyrl-CS" sz="2000" b="1" dirty="0">
              <a:latin typeface="Calibri" pitchFamily="34" charset="0"/>
            </a:endParaRPr>
          </a:p>
        </p:txBody>
      </p:sp>
      <p:pic>
        <p:nvPicPr>
          <p:cNvPr id="13" name="Picture 12" descr="Description: C:\Users\Brana\Desktop\Ub_grb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28587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09600" y="1523412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>
                <a:latin typeface="Arial Black" pitchFamily="34" charset="0"/>
              </a:rPr>
              <a:t>ГОДИШЊИ ПРОГРАМ МЕРА И РАДОВА НА СМАЊЕЊУ РИЗИКА ОД ПОПЛАВА </a:t>
            </a:r>
            <a:r>
              <a:rPr lang="ru-RU" sz="2000" b="1" dirty="0">
                <a:latin typeface="Arial Black" pitchFamily="34" charset="0"/>
              </a:rPr>
              <a:t>ОПШТИНЕ УБ ЗА 201</a:t>
            </a:r>
            <a:r>
              <a:rPr lang="sr-Cyrl-RS" sz="2000" b="1" dirty="0">
                <a:latin typeface="Arial Black" pitchFamily="34" charset="0"/>
              </a:rPr>
              <a:t>8</a:t>
            </a:r>
            <a:r>
              <a:rPr lang="ru-RU" sz="2000" b="1" dirty="0">
                <a:latin typeface="Arial Black" pitchFamily="34" charset="0"/>
              </a:rPr>
              <a:t>. ГОДИНУ</a:t>
            </a:r>
          </a:p>
          <a:p>
            <a:pPr lvl="0"/>
            <a:endParaRPr lang="ru-RU" sz="2000" b="1" dirty="0">
              <a:latin typeface="Arial Black" pitchFamily="34" charset="0"/>
            </a:endParaRPr>
          </a:p>
          <a:p>
            <a:pPr lvl="0"/>
            <a:endParaRPr lang="ru-RU" sz="2000" b="1" dirty="0">
              <a:latin typeface="Arial Black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r-Cyrl-RS" sz="2000" dirty="0"/>
              <a:t>О</a:t>
            </a:r>
            <a:r>
              <a:rPr lang="en-US" sz="2000" dirty="0" err="1"/>
              <a:t>државање</a:t>
            </a:r>
            <a:r>
              <a:rPr lang="en-US" sz="2000" dirty="0"/>
              <a:t> и </a:t>
            </a:r>
            <a:r>
              <a:rPr lang="en-US" sz="2000" dirty="0" err="1"/>
              <a:t>санацију</a:t>
            </a:r>
            <a:r>
              <a:rPr lang="en-US" sz="2000" dirty="0"/>
              <a:t> </a:t>
            </a:r>
            <a:r>
              <a:rPr lang="en-US" sz="2000" dirty="0" err="1"/>
              <a:t>заштитних</a:t>
            </a:r>
            <a:r>
              <a:rPr lang="en-US" sz="2000" dirty="0"/>
              <a:t> </a:t>
            </a:r>
            <a:r>
              <a:rPr lang="en-US" sz="2000" dirty="0" err="1"/>
              <a:t>водних</a:t>
            </a:r>
            <a:r>
              <a:rPr lang="en-US" sz="2000" dirty="0"/>
              <a:t> </a:t>
            </a:r>
            <a:r>
              <a:rPr lang="en-US" sz="2000" dirty="0" err="1"/>
              <a:t>објеката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водама</a:t>
            </a:r>
            <a:r>
              <a:rPr lang="en-US" sz="2000" dirty="0"/>
              <a:t> II </a:t>
            </a:r>
            <a:r>
              <a:rPr lang="en-US" sz="2000" dirty="0" err="1"/>
              <a:t>реда</a:t>
            </a:r>
            <a:r>
              <a:rPr lang="en-US" sz="2000" dirty="0"/>
              <a:t>,</a:t>
            </a:r>
            <a:endParaRPr lang="sr-Latn-RS" sz="2000" dirty="0"/>
          </a:p>
          <a:p>
            <a:pPr marL="342900" lvl="0" indent="-342900">
              <a:buFont typeface="+mj-lt"/>
              <a:buAutoNum type="arabicPeriod"/>
            </a:pPr>
            <a:r>
              <a:rPr lang="sr-Cyrl-RS" sz="2000" dirty="0"/>
              <a:t>О</a:t>
            </a:r>
            <a:r>
              <a:rPr lang="en-US" sz="2000" dirty="0" err="1"/>
              <a:t>државање</a:t>
            </a:r>
            <a:r>
              <a:rPr lang="en-US" sz="2000" dirty="0"/>
              <a:t> </a:t>
            </a:r>
            <a:r>
              <a:rPr lang="en-US" sz="2000" dirty="0" err="1"/>
              <a:t>водотокова</a:t>
            </a:r>
            <a:r>
              <a:rPr lang="en-US" sz="2000" dirty="0"/>
              <a:t> </a:t>
            </a:r>
            <a:r>
              <a:rPr lang="en-US" sz="2000" dirty="0" err="1"/>
              <a:t>из</a:t>
            </a:r>
            <a:r>
              <a:rPr lang="en-US" sz="2000" dirty="0"/>
              <a:t> </a:t>
            </a:r>
            <a:r>
              <a:rPr lang="en-US" sz="2000" dirty="0" err="1"/>
              <a:t>локалног</a:t>
            </a:r>
            <a:r>
              <a:rPr lang="en-US" sz="2000" dirty="0"/>
              <a:t> </a:t>
            </a:r>
            <a:r>
              <a:rPr lang="en-US" sz="2000" dirty="0" err="1"/>
              <a:t>оперативног</a:t>
            </a:r>
            <a:r>
              <a:rPr lang="en-US" sz="2000" dirty="0"/>
              <a:t> </a:t>
            </a:r>
            <a:r>
              <a:rPr lang="en-US" sz="2000" dirty="0" err="1"/>
              <a:t>плана</a:t>
            </a:r>
            <a:r>
              <a:rPr lang="sr-Cyrl-RS" sz="2000" dirty="0"/>
              <a:t> и р</a:t>
            </a:r>
            <a:r>
              <a:rPr lang="en-US" sz="2000" dirty="0" err="1"/>
              <a:t>адов</a:t>
            </a:r>
            <a:r>
              <a:rPr lang="sr-Cyrl-RS" sz="2000" dirty="0"/>
              <a:t>и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реконструкцији</a:t>
            </a:r>
            <a:r>
              <a:rPr lang="en-US" sz="2000" dirty="0"/>
              <a:t> </a:t>
            </a:r>
            <a:r>
              <a:rPr lang="en-US" sz="2000" dirty="0" err="1"/>
              <a:t>постојећих</a:t>
            </a:r>
            <a:r>
              <a:rPr lang="en-US" sz="2000" dirty="0"/>
              <a:t> и </a:t>
            </a:r>
            <a:r>
              <a:rPr lang="en-US" sz="2000" dirty="0" err="1"/>
              <a:t>изградњи</a:t>
            </a:r>
            <a:r>
              <a:rPr lang="en-US" sz="2000" dirty="0"/>
              <a:t> </a:t>
            </a:r>
            <a:r>
              <a:rPr lang="en-US" sz="2000" dirty="0" err="1"/>
              <a:t>нових</a:t>
            </a:r>
            <a:r>
              <a:rPr lang="en-US" sz="2000" dirty="0"/>
              <a:t> </a:t>
            </a:r>
            <a:r>
              <a:rPr lang="en-US" sz="2000" dirty="0" err="1"/>
              <a:t>заштитних</a:t>
            </a:r>
            <a:r>
              <a:rPr lang="en-US" sz="2000" dirty="0"/>
              <a:t> </a:t>
            </a:r>
            <a:r>
              <a:rPr lang="en-US" sz="2000" dirty="0" err="1"/>
              <a:t>објеката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водама</a:t>
            </a:r>
            <a:r>
              <a:rPr lang="en-US" sz="2000" dirty="0"/>
              <a:t> II </a:t>
            </a:r>
            <a:r>
              <a:rPr lang="en-US" sz="2000" dirty="0" err="1"/>
              <a:t>реда</a:t>
            </a:r>
            <a:r>
              <a:rPr lang="en-US" sz="2000" dirty="0"/>
              <a:t> и </a:t>
            </a:r>
            <a:r>
              <a:rPr lang="en-US" sz="2000" dirty="0" err="1"/>
              <a:t>објеката</a:t>
            </a:r>
            <a:r>
              <a:rPr lang="en-US" sz="2000" dirty="0"/>
              <a:t> </a:t>
            </a:r>
            <a:r>
              <a:rPr lang="en-US" sz="2000" dirty="0" err="1"/>
              <a:t>заодводњавање</a:t>
            </a:r>
            <a:r>
              <a:rPr lang="en-US" sz="2000" dirty="0"/>
              <a:t>, </a:t>
            </a:r>
            <a:endParaRPr lang="sr-Latn-RS" sz="2000" dirty="0"/>
          </a:p>
          <a:p>
            <a:pPr marL="342900" lvl="0" indent="-342900">
              <a:buFont typeface="+mj-lt"/>
              <a:buAutoNum type="arabicPeriod"/>
            </a:pPr>
            <a:r>
              <a:rPr lang="sr-Cyrl-RS" sz="2000" dirty="0"/>
              <a:t>О</a:t>
            </a:r>
            <a:r>
              <a:rPr lang="en-US" sz="2000" dirty="0" err="1"/>
              <a:t>рганизациј</a:t>
            </a:r>
            <a:r>
              <a:rPr lang="sr-Cyrl-RS" sz="2000" dirty="0"/>
              <a:t>а</a:t>
            </a:r>
            <a:r>
              <a:rPr lang="en-US" sz="2000" dirty="0"/>
              <a:t> </a:t>
            </a:r>
            <a:r>
              <a:rPr lang="en-US" sz="2000" dirty="0" err="1"/>
              <a:t>одбране</a:t>
            </a:r>
            <a:r>
              <a:rPr lang="en-US" sz="2000" dirty="0"/>
              <a:t> </a:t>
            </a:r>
            <a:r>
              <a:rPr lang="en-US" sz="2000" dirty="0" err="1"/>
              <a:t>од</a:t>
            </a:r>
            <a:r>
              <a:rPr lang="en-US" sz="2000" dirty="0"/>
              <a:t> </a:t>
            </a:r>
            <a:r>
              <a:rPr lang="en-US" sz="2000" dirty="0" err="1"/>
              <a:t>поплава</a:t>
            </a:r>
            <a:r>
              <a:rPr lang="en-US" sz="2000" dirty="0"/>
              <a:t>, </a:t>
            </a:r>
            <a:endParaRPr lang="sr-Latn-RS" sz="2000" dirty="0"/>
          </a:p>
          <a:p>
            <a:pPr marL="342900" lvl="0" indent="-342900">
              <a:buFont typeface="+mj-lt"/>
              <a:buAutoNum type="arabicPeriod"/>
            </a:pPr>
            <a:r>
              <a:rPr lang="sr-Cyrl-RS" sz="2000" dirty="0"/>
              <a:t>Е</a:t>
            </a:r>
            <a:r>
              <a:rPr lang="en-US" sz="2000" dirty="0" err="1"/>
              <a:t>видентирање</a:t>
            </a:r>
            <a:r>
              <a:rPr lang="en-US" sz="2000" dirty="0"/>
              <a:t> </a:t>
            </a:r>
            <a:r>
              <a:rPr lang="en-US" sz="2000" dirty="0" err="1"/>
              <a:t>поплавних</a:t>
            </a:r>
            <a:r>
              <a:rPr lang="en-US" sz="2000" dirty="0"/>
              <a:t> </a:t>
            </a:r>
            <a:r>
              <a:rPr lang="en-US" sz="2000" dirty="0" err="1"/>
              <a:t>догађаја</a:t>
            </a:r>
            <a:r>
              <a:rPr lang="en-US" sz="2000" dirty="0"/>
              <a:t> и </a:t>
            </a:r>
            <a:r>
              <a:rPr lang="en-US" sz="2000" dirty="0" err="1"/>
              <a:t>план</a:t>
            </a:r>
            <a:r>
              <a:rPr lang="en-US" sz="2000" dirty="0"/>
              <a:t> </a:t>
            </a:r>
            <a:r>
              <a:rPr lang="en-US" sz="2000" dirty="0" err="1"/>
              <a:t>комуникација</a:t>
            </a:r>
            <a:r>
              <a:rPr lang="en-US" sz="2000" dirty="0"/>
              <a:t> </a:t>
            </a:r>
            <a:r>
              <a:rPr lang="en-US" sz="2000" dirty="0" err="1"/>
              <a:t>учесника</a:t>
            </a:r>
            <a:r>
              <a:rPr lang="en-US" sz="2000" dirty="0"/>
              <a:t> у </a:t>
            </a:r>
            <a:r>
              <a:rPr lang="en-US" sz="2000" dirty="0" err="1"/>
              <a:t>одбрани</a:t>
            </a:r>
            <a:r>
              <a:rPr lang="en-US" sz="2000" dirty="0"/>
              <a:t> </a:t>
            </a:r>
            <a:r>
              <a:rPr lang="en-US" sz="2000" dirty="0" err="1"/>
              <a:t>од</a:t>
            </a:r>
            <a:r>
              <a:rPr lang="en-US" sz="2000" dirty="0"/>
              <a:t> </a:t>
            </a:r>
            <a:r>
              <a:rPr lang="en-US" sz="2000" dirty="0" err="1"/>
              <a:t>поплава</a:t>
            </a:r>
            <a:r>
              <a:rPr lang="en-US" sz="2000" dirty="0"/>
              <a:t>, </a:t>
            </a:r>
            <a:endParaRPr lang="sr-Latn-RS" sz="2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864" y="31047"/>
            <a:ext cx="1021579" cy="9262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-14054"/>
            <a:ext cx="602324" cy="9713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5027"/>
            <a:ext cx="1245843" cy="58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551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43188"/>
            <a:ext cx="9144000" cy="4214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00125"/>
            <a:ext cx="9144000" cy="21431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100" name="TextBox 9"/>
          <p:cNvSpPr txBox="1"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b="1">
              <a:latin typeface="Calibri" pitchFamily="34" charset="0"/>
            </a:endParaRPr>
          </a:p>
          <a:p>
            <a:pPr algn="ctr"/>
            <a:endParaRPr lang="sr-Cyrl-CS" b="1">
              <a:latin typeface="Calibri" pitchFamily="34" charset="0"/>
            </a:endParaRPr>
          </a:p>
          <a:p>
            <a:endParaRPr lang="sr-Cyrl-C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4101" name="Subtitle 2"/>
          <p:cNvSpPr txBox="1">
            <a:spLocks/>
          </p:cNvSpPr>
          <p:nvPr/>
        </p:nvSpPr>
        <p:spPr bwMode="auto">
          <a:xfrm>
            <a:off x="381000" y="2133600"/>
            <a:ext cx="8153400" cy="3581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r-Cyrl-CS" sz="4800" b="1" dirty="0"/>
              <a:t>ХВАЛА НА ПАЖЊИ!</a:t>
            </a:r>
          </a:p>
          <a:p>
            <a:pPr>
              <a:buFont typeface="Arial" charset="0"/>
              <a:buNone/>
            </a:pPr>
            <a:endParaRPr lang="sr-Cyrl-CS" sz="4800" b="1" dirty="0"/>
          </a:p>
          <a:p>
            <a:br>
              <a:rPr lang="en-US" dirty="0"/>
            </a:br>
            <a:r>
              <a:rPr lang="x-none" sz="2000" b="1" dirty="0"/>
              <a:t>Саша Спасић</a:t>
            </a:r>
            <a:r>
              <a:rPr lang="en-US" dirty="0"/>
              <a:t>, </a:t>
            </a:r>
            <a:endParaRPr lang="x-none" dirty="0"/>
          </a:p>
          <a:p>
            <a:r>
              <a:rPr lang="x-none" dirty="0"/>
              <a:t>диплoмирани професор Цивилне одбране</a:t>
            </a:r>
          </a:p>
          <a:p>
            <a:r>
              <a:rPr lang="x-none" dirty="0"/>
              <a:t>члан Општинског већа Општине Уб</a:t>
            </a:r>
          </a:p>
          <a:p>
            <a:r>
              <a:rPr lang="x-none" dirty="0"/>
              <a:t>e-mail: </a:t>
            </a:r>
            <a:r>
              <a:rPr lang="x-none" sz="2000" b="1" dirty="0"/>
              <a:t>spasicub@gmail.com</a:t>
            </a:r>
            <a:endParaRPr lang="x-none" b="1" dirty="0"/>
          </a:p>
          <a:p>
            <a:r>
              <a:rPr lang="en-US" dirty="0" err="1"/>
              <a:t>skype</a:t>
            </a:r>
            <a:r>
              <a:rPr lang="en-US" dirty="0"/>
              <a:t> </a:t>
            </a:r>
            <a:r>
              <a:rPr lang="x-none" dirty="0"/>
              <a:t>налог</a:t>
            </a:r>
            <a:r>
              <a:rPr lang="en-US" dirty="0"/>
              <a:t>: </a:t>
            </a:r>
            <a:r>
              <a:rPr lang="en-US" sz="2000" b="1" dirty="0" err="1"/>
              <a:t>sasa.spasicub</a:t>
            </a:r>
            <a:br>
              <a:rPr lang="en-US" dirty="0"/>
            </a:br>
            <a:r>
              <a:rPr lang="x-none" dirty="0"/>
              <a:t>мобилни телефон </a:t>
            </a:r>
            <a:r>
              <a:rPr lang="en-US" sz="2000" b="1" dirty="0"/>
              <a:t>064/1269717</a:t>
            </a:r>
            <a:endParaRPr lang="en-US" b="1" dirty="0"/>
          </a:p>
          <a:p>
            <a:endParaRPr lang="sr-Cyrl-CS" b="1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0" y="6396038"/>
            <a:ext cx="9144000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RS" sz="1200" b="1" dirty="0">
                <a:solidFill>
                  <a:schemeClr val="bg1"/>
                </a:solidFill>
              </a:rPr>
              <a:t>24</a:t>
            </a:r>
            <a:r>
              <a:rPr lang="x-none" sz="1200" b="1">
                <a:solidFill>
                  <a:schemeClr val="bg1"/>
                </a:solidFill>
              </a:rPr>
              <a:t>.05.201</a:t>
            </a:r>
            <a:r>
              <a:rPr lang="sr-Cyrl-RS" sz="1200" b="1" dirty="0">
                <a:solidFill>
                  <a:schemeClr val="bg1"/>
                </a:solidFill>
              </a:rPr>
              <a:t>8</a:t>
            </a:r>
            <a:r>
              <a:rPr lang="x-none" sz="1200" b="1">
                <a:solidFill>
                  <a:schemeClr val="bg1"/>
                </a:solidFill>
              </a:rPr>
              <a:t> – SEE URBAN </a:t>
            </a:r>
            <a:r>
              <a:rPr lang="sr-Cyrl-RS" sz="1200" b="1" dirty="0">
                <a:solidFill>
                  <a:schemeClr val="bg1"/>
                </a:solidFill>
              </a:rPr>
              <a:t>О</a:t>
            </a:r>
            <a:r>
              <a:rPr lang="x-none" sz="1200" b="1">
                <a:solidFill>
                  <a:schemeClr val="bg1"/>
                </a:solidFill>
              </a:rPr>
              <a:t>кругли сто </a:t>
            </a:r>
            <a:r>
              <a:rPr lang="sr-Cyrl-RS" sz="1200" b="1" dirty="0">
                <a:solidFill>
                  <a:schemeClr val="bg1"/>
                </a:solidFill>
              </a:rPr>
              <a:t>Крагујевац</a:t>
            </a:r>
            <a:endParaRPr lang="en-US" sz="1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3" name="Picture 4" descr="gla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962400"/>
            <a:ext cx="969166" cy="1219200"/>
          </a:xfrm>
          <a:prstGeom prst="rect">
            <a:avLst/>
          </a:prstGeom>
          <a:noFill/>
        </p:spPr>
      </p:pic>
      <p:sp>
        <p:nvSpPr>
          <p:cNvPr id="16" name="Title 1"/>
          <p:cNvSpPr txBox="1">
            <a:spLocks/>
          </p:cNvSpPr>
          <p:nvPr/>
        </p:nvSpPr>
        <p:spPr bwMode="auto">
          <a:xfrm>
            <a:off x="60405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Cyrl-CS" sz="2000" b="1" dirty="0"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1031"/>
            <a:ext cx="1091315" cy="50853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5111"/>
            <a:ext cx="1017587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695" y="34762"/>
            <a:ext cx="59690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75111"/>
            <a:ext cx="841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623</Words>
  <Application>Microsoft Office PowerPoint</Application>
  <PresentationFormat>On-screen Show (4:3)</PresentationFormat>
  <Paragraphs>220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Igor</dc:creator>
  <cp:lastModifiedBy>Ana Mitic Radulovic</cp:lastModifiedBy>
  <cp:revision>288</cp:revision>
  <dcterms:created xsi:type="dcterms:W3CDTF">2013-12-08T20:47:45Z</dcterms:created>
  <dcterms:modified xsi:type="dcterms:W3CDTF">2018-05-17T21:39:59Z</dcterms:modified>
</cp:coreProperties>
</file>