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01" r:id="rId3"/>
    <p:sldId id="299" r:id="rId4"/>
    <p:sldId id="308" r:id="rId5"/>
    <p:sldId id="304" r:id="rId6"/>
    <p:sldId id="313" r:id="rId7"/>
    <p:sldId id="316" r:id="rId8"/>
    <p:sldId id="314" r:id="rId9"/>
    <p:sldId id="315" r:id="rId10"/>
    <p:sldId id="303" r:id="rId11"/>
    <p:sldId id="311" r:id="rId12"/>
    <p:sldId id="312" r:id="rId13"/>
    <p:sldId id="309" r:id="rId14"/>
    <p:sldId id="306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1456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81008" autoAdjust="0"/>
  </p:normalViewPr>
  <p:slideViewPr>
    <p:cSldViewPr snapToGrid="0" snapToObjects="1">
      <p:cViewPr varScale="1">
        <p:scale>
          <a:sx n="87" d="100"/>
          <a:sy n="87" d="100"/>
        </p:scale>
        <p:origin x="132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B369A-10F1-4F41-AA60-A1AF51DC88F1}" type="datetimeFigureOut">
              <a:rPr lang="en-US" smtClean="0"/>
              <a:t>12-Sep-17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6CD23-8364-4071-9F0B-19218F277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66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64372-B002-43B7-B02E-9F9EE4350C97}" type="datetimeFigureOut">
              <a:rPr lang="en-US"/>
              <a:pPr>
                <a:defRPr/>
              </a:pPr>
              <a:t>12-Sep-17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BA754-E93F-41EF-9423-BA746D3A6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5A6E4-ECF9-473F-AB41-9315232D1C8D}" type="datetimeFigureOut">
              <a:rPr lang="en-US"/>
              <a:pPr>
                <a:defRPr/>
              </a:pPr>
              <a:t>12-Sep-17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79A3F-90F8-48C8-B9CA-5642DD539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9F473-C67A-4468-8EA6-E2790D0F0874}" type="datetimeFigureOut">
              <a:rPr lang="en-US"/>
              <a:pPr>
                <a:defRPr/>
              </a:pPr>
              <a:t>12-Sep-17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80B5B-5CD1-416F-A82A-1536386B8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DC47C-5814-44B2-B1C7-F6E925BA7291}" type="datetimeFigureOut">
              <a:rPr lang="en-US"/>
              <a:pPr>
                <a:defRPr/>
              </a:pPr>
              <a:t>12-Sep-17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08755-59BE-41AB-AE2B-56212FBEF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5B3F5-530E-4D6A-9111-4B5911E63729}" type="datetimeFigureOut">
              <a:rPr lang="en-US"/>
              <a:pPr>
                <a:defRPr/>
              </a:pPr>
              <a:t>12-Sep-17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10C10-B4FB-4C4B-9DAF-B0597EC46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9AA2B-10CA-4E7A-9C94-C6B5DF8AF0F5}" type="datetimeFigureOut">
              <a:rPr lang="en-US"/>
              <a:pPr>
                <a:defRPr/>
              </a:pPr>
              <a:t>12-Sep-17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C6D45-E880-4CC6-9E36-1A3ADDA1B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0BC48-1FF7-43D1-A6A2-A8F650180ECC}" type="datetimeFigureOut">
              <a:rPr lang="en-US"/>
              <a:pPr>
                <a:defRPr/>
              </a:pPr>
              <a:t>12-Sep-17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116CD-1989-4711-B122-EBBA90545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A3FB-F912-4FF8-8E45-2690E64F10F6}" type="datetimeFigureOut">
              <a:rPr lang="en-US"/>
              <a:pPr>
                <a:defRPr/>
              </a:pPr>
              <a:t>12-Sep-17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F9176-37FB-4A41-BD8A-092FD1934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78C33-8255-4A88-8441-DF2F44B62864}" type="datetimeFigureOut">
              <a:rPr lang="en-US"/>
              <a:pPr>
                <a:defRPr/>
              </a:pPr>
              <a:t>12-Sep-17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E6DC6-5191-441F-B307-CCA084509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905C6-5397-47C1-A8B0-591F80FA2ED2}" type="datetimeFigureOut">
              <a:rPr lang="en-US"/>
              <a:pPr>
                <a:defRPr/>
              </a:pPr>
              <a:t>12-Sep-17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730C4-B44F-4D2B-9A88-2C49E42A3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746CF-B569-40D9-B7EA-B0551A7C61E5}" type="datetimeFigureOut">
              <a:rPr lang="en-US"/>
              <a:pPr>
                <a:defRPr/>
              </a:pPr>
              <a:t>12-Sep-17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85E66-C407-432C-AEC2-CCE7C6F87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29C70C7-4131-40FE-98FA-B5829A162C58}" type="datetimeFigureOut">
              <a:rPr lang="en-US"/>
              <a:pPr>
                <a:defRPr/>
              </a:pPr>
              <a:t>12-Sep-17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14F945E-844D-4928-A3DE-0FFDF95D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hyperlink" Target="http://www.rs.undp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iroslav.tadic@undp.org" TargetMode="Externa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hyperlink" Target="http://www.seeurban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mailto:ana.mitic.radulovic@undp.or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rr@klimatskepromene.rs" TargetMode="Externa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6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547687" y="2881658"/>
            <a:ext cx="7605712" cy="1031875"/>
          </a:xfrm>
        </p:spPr>
        <p:txBody>
          <a:bodyPr anchor="t"/>
          <a:lstStyle/>
          <a:p>
            <a:pPr eaLnBrk="1" hangingPunct="1"/>
            <a:br>
              <a:rPr lang="en-US" altLang="en-US" sz="3200" b="1" i="1" dirty="0">
                <a:solidFill>
                  <a:schemeClr val="bg1"/>
                </a:solidFill>
              </a:rPr>
            </a:br>
            <a:br>
              <a:rPr lang="en-US" altLang="en-US" sz="3200" b="1" i="1" dirty="0">
                <a:solidFill>
                  <a:schemeClr val="bg1"/>
                </a:solidFill>
              </a:rPr>
            </a:br>
            <a:br>
              <a:rPr lang="en-US" altLang="en-US" sz="3200" b="1" i="1" dirty="0">
                <a:solidFill>
                  <a:schemeClr val="bg1"/>
                </a:solidFill>
              </a:rPr>
            </a:br>
            <a:br>
              <a:rPr lang="en-GB" altLang="en-US" sz="3200" b="1" i="1" dirty="0">
                <a:solidFill>
                  <a:schemeClr val="bg1"/>
                </a:solidFill>
              </a:rPr>
            </a:br>
            <a:endParaRPr lang="en-US" altLang="en-US" sz="3200" i="1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46670" y="2975784"/>
            <a:ext cx="846573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GB" sz="3900" dirty="0">
                <a:solidFill>
                  <a:schemeClr val="bg1"/>
                </a:solidFill>
              </a:rPr>
              <a:t>“SEE URBAN – </a:t>
            </a:r>
            <a:r>
              <a:rPr lang="en-GB" sz="3900" dirty="0" err="1">
                <a:solidFill>
                  <a:schemeClr val="bg1"/>
                </a:solidFill>
              </a:rPr>
              <a:t>Izgradnja</a:t>
            </a:r>
            <a:r>
              <a:rPr lang="en-GB" sz="3900" dirty="0">
                <a:solidFill>
                  <a:schemeClr val="bg1"/>
                </a:solidFill>
              </a:rPr>
              <a:t> </a:t>
            </a:r>
            <a:r>
              <a:rPr lang="en-GB" sz="3900" dirty="0" err="1">
                <a:solidFill>
                  <a:schemeClr val="bg1"/>
                </a:solidFill>
              </a:rPr>
              <a:t>akcione</a:t>
            </a:r>
            <a:r>
              <a:rPr lang="en-GB" sz="3900" dirty="0">
                <a:solidFill>
                  <a:schemeClr val="bg1"/>
                </a:solidFill>
              </a:rPr>
              <a:t> </a:t>
            </a:r>
            <a:r>
              <a:rPr lang="en-GB" sz="3900" dirty="0" err="1">
                <a:solidFill>
                  <a:schemeClr val="bg1"/>
                </a:solidFill>
              </a:rPr>
              <a:t>mreže</a:t>
            </a:r>
            <a:r>
              <a:rPr lang="en-GB" sz="3900" dirty="0">
                <a:solidFill>
                  <a:schemeClr val="bg1"/>
                </a:solidFill>
              </a:rPr>
              <a:t> urbane </a:t>
            </a:r>
            <a:r>
              <a:rPr lang="en-GB" sz="3900" dirty="0" err="1">
                <a:solidFill>
                  <a:schemeClr val="bg1"/>
                </a:solidFill>
              </a:rPr>
              <a:t>otpornosti</a:t>
            </a:r>
            <a:r>
              <a:rPr lang="en-GB" sz="3900" dirty="0">
                <a:solidFill>
                  <a:schemeClr val="bg1"/>
                </a:solidFill>
              </a:rPr>
              <a:t> u </a:t>
            </a:r>
            <a:r>
              <a:rPr lang="en-GB" sz="3900" dirty="0" err="1">
                <a:solidFill>
                  <a:schemeClr val="bg1"/>
                </a:solidFill>
              </a:rPr>
              <a:t>Jugoistočnoj</a:t>
            </a:r>
            <a:r>
              <a:rPr lang="en-GB" sz="3900" dirty="0">
                <a:solidFill>
                  <a:schemeClr val="bg1"/>
                </a:solidFill>
              </a:rPr>
              <a:t> </a:t>
            </a:r>
            <a:r>
              <a:rPr lang="en-GB" sz="3900" dirty="0" err="1">
                <a:solidFill>
                  <a:schemeClr val="bg1"/>
                </a:solidFill>
              </a:rPr>
              <a:t>Evropi</a:t>
            </a:r>
            <a:r>
              <a:rPr lang="en-GB" sz="3900" dirty="0">
                <a:solidFill>
                  <a:schemeClr val="bg1"/>
                </a:solidFill>
              </a:rPr>
              <a:t>”</a:t>
            </a:r>
            <a:endParaRPr lang="sr-Latn-RS" sz="39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40" y="666629"/>
            <a:ext cx="1314610" cy="15038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630" y="914400"/>
            <a:ext cx="4639771" cy="11036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1309" y="4740436"/>
            <a:ext cx="652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/>
                </a:solidFill>
              </a:rPr>
              <a:t>Miroslav Tadić, UNDP Portfolio </a:t>
            </a:r>
            <a:r>
              <a:rPr lang="sr-Latn-RS" dirty="0" err="1">
                <a:solidFill>
                  <a:schemeClr val="bg1"/>
                </a:solidFill>
              </a:rPr>
              <a:t>Manager</a:t>
            </a:r>
            <a:r>
              <a:rPr lang="sr-Latn-RS" dirty="0">
                <a:solidFill>
                  <a:schemeClr val="bg1"/>
                </a:solidFill>
              </a:rPr>
              <a:t>, Raška, 13.09.2017.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921119"/>
            <a:ext cx="8229600" cy="703262"/>
          </a:xfrm>
        </p:spPr>
        <p:txBody>
          <a:bodyPr/>
          <a:lstStyle/>
          <a:p>
            <a:r>
              <a:rPr lang="sr-Latn-RS" dirty="0">
                <a:solidFill>
                  <a:schemeClr val="tx2"/>
                </a:solidFill>
              </a:rPr>
              <a:t>MOGUĆNOSTI FINANSIRANJA PREKOGRANIČNE SARADNJE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0166"/>
            <a:ext cx="8229600" cy="3615104"/>
          </a:xfrm>
        </p:spPr>
        <p:txBody>
          <a:bodyPr/>
          <a:lstStyle/>
          <a:p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10" descr="0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34063"/>
            <a:ext cx="9144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0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4315" y="274638"/>
            <a:ext cx="5667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chemeClr val="tx1">
                <a:alpha val="23000"/>
              </a:scheme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381000" y="1543050"/>
            <a:ext cx="8354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05691" y="3071946"/>
            <a:ext cx="8229600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RS" sz="2000" b="1" u="sng" dirty="0">
                <a:solidFill>
                  <a:schemeClr val="tx2"/>
                </a:solidFill>
              </a:rPr>
              <a:t>Dunavski </a:t>
            </a:r>
            <a:r>
              <a:rPr lang="sr-Latn-RS" sz="2000" b="1" u="sng" dirty="0" err="1">
                <a:solidFill>
                  <a:schemeClr val="tx2"/>
                </a:solidFill>
              </a:rPr>
              <a:t>transnacionalni</a:t>
            </a:r>
            <a:r>
              <a:rPr lang="sr-Latn-RS" sz="2000" b="1" u="sng" dirty="0">
                <a:solidFill>
                  <a:schemeClr val="tx2"/>
                </a:solidFill>
              </a:rPr>
              <a:t> program </a:t>
            </a:r>
            <a:r>
              <a:rPr lang="sr-Latn-RS" sz="2000" b="1" u="sng" dirty="0" err="1">
                <a:solidFill>
                  <a:schemeClr val="tx2"/>
                </a:solidFill>
              </a:rPr>
              <a:t>prekogranične</a:t>
            </a:r>
            <a:r>
              <a:rPr lang="sr-Latn-RS" sz="2000" b="1" u="sng" dirty="0">
                <a:solidFill>
                  <a:schemeClr val="tx2"/>
                </a:solidFill>
              </a:rPr>
              <a:t> saradnje</a:t>
            </a:r>
            <a:r>
              <a:rPr lang="sr-Latn-RS" sz="2000" dirty="0">
                <a:solidFill>
                  <a:schemeClr val="tx2"/>
                </a:solidFill>
              </a:rPr>
              <a:t>: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Programske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linije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relevantne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za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smanjenje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rizika</a:t>
            </a:r>
            <a:r>
              <a:rPr lang="en-US" sz="2000" dirty="0">
                <a:solidFill>
                  <a:schemeClr val="tx2"/>
                </a:solidFill>
              </a:rPr>
              <a:t> od </a:t>
            </a:r>
            <a:r>
              <a:rPr lang="en-US" sz="2000" dirty="0" err="1">
                <a:solidFill>
                  <a:schemeClr val="tx2"/>
                </a:solidFill>
              </a:rPr>
              <a:t>elementarnih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nepogoda</a:t>
            </a:r>
            <a:r>
              <a:rPr lang="en-US" sz="2000" dirty="0">
                <a:solidFill>
                  <a:schemeClr val="tx2"/>
                </a:solidFill>
              </a:rPr>
              <a:t> i </a:t>
            </a:r>
            <a:r>
              <a:rPr lang="en-US" sz="2000" dirty="0" err="1">
                <a:solidFill>
                  <a:schemeClr val="tx2"/>
                </a:solidFill>
              </a:rPr>
              <a:t>drugih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nesreća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su</a:t>
            </a:r>
            <a:r>
              <a:rPr lang="en-US" sz="2000" dirty="0">
                <a:solidFill>
                  <a:schemeClr val="tx2"/>
                </a:solidFill>
              </a:rPr>
              <a:t>:</a:t>
            </a:r>
          </a:p>
          <a:p>
            <a:r>
              <a:rPr lang="en-US" sz="2000" dirty="0">
                <a:solidFill>
                  <a:schemeClr val="tx2"/>
                </a:solidFill>
              </a:rPr>
              <a:t>SC 2.1: </a:t>
            </a:r>
            <a:r>
              <a:rPr lang="en-US" sz="2000" dirty="0" err="1">
                <a:solidFill>
                  <a:schemeClr val="tx2"/>
                </a:solidFill>
              </a:rPr>
              <a:t>Jačanje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transnacionalnog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upravljanja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vodama</a:t>
            </a:r>
            <a:r>
              <a:rPr lang="en-US" sz="2000" dirty="0">
                <a:solidFill>
                  <a:schemeClr val="tx2"/>
                </a:solidFill>
              </a:rPr>
              <a:t> i </a:t>
            </a:r>
            <a:r>
              <a:rPr lang="en-US" sz="2000" dirty="0" err="1">
                <a:solidFill>
                  <a:schemeClr val="tx2"/>
                </a:solidFill>
              </a:rPr>
              <a:t>prevencije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rizika</a:t>
            </a:r>
            <a:r>
              <a:rPr lang="en-US" sz="2000" dirty="0">
                <a:solidFill>
                  <a:schemeClr val="tx2"/>
                </a:solidFill>
              </a:rPr>
              <a:t> od </a:t>
            </a:r>
            <a:r>
              <a:rPr lang="en-US" sz="2000" dirty="0" err="1">
                <a:solidFill>
                  <a:schemeClr val="tx2"/>
                </a:solidFill>
              </a:rPr>
              <a:t>poplava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(3,562,460.58 EUR, a </a:t>
            </a:r>
            <a:r>
              <a:rPr lang="en-US" sz="2000" b="1" dirty="0" err="1">
                <a:solidFill>
                  <a:schemeClr val="tx2"/>
                </a:solidFill>
              </a:rPr>
              <a:t>iz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dela</a:t>
            </a:r>
            <a:r>
              <a:rPr lang="en-US" sz="2000" b="1" dirty="0">
                <a:solidFill>
                  <a:schemeClr val="tx2"/>
                </a:solidFill>
              </a:rPr>
              <a:t> IPA </a:t>
            </a:r>
            <a:r>
              <a:rPr lang="en-US" sz="2000" b="1" dirty="0">
                <a:solidFill>
                  <a:srgbClr val="FF9933"/>
                </a:solidFill>
              </a:rPr>
              <a:t>296,060.37 EUR </a:t>
            </a:r>
            <a:r>
              <a:rPr lang="en-US" sz="2000" b="1" dirty="0">
                <a:solidFill>
                  <a:schemeClr val="tx2"/>
                </a:solidFill>
              </a:rPr>
              <a:t>(</a:t>
            </a:r>
            <a:r>
              <a:rPr lang="en-US" sz="2000" b="1" dirty="0" err="1">
                <a:solidFill>
                  <a:schemeClr val="tx2"/>
                </a:solidFill>
              </a:rPr>
              <a:t>za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partnere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iz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Srb</a:t>
            </a:r>
            <a:r>
              <a:rPr lang="en-US" sz="2000" b="1" dirty="0">
                <a:solidFill>
                  <a:schemeClr val="tx2"/>
                </a:solidFill>
              </a:rPr>
              <a:t>, CG i </a:t>
            </a:r>
            <a:r>
              <a:rPr lang="en-US" sz="2000" b="1" dirty="0" err="1">
                <a:solidFill>
                  <a:schemeClr val="tx2"/>
                </a:solidFill>
              </a:rPr>
              <a:t>BiH</a:t>
            </a:r>
            <a:r>
              <a:rPr lang="en-US" sz="2000" b="1" dirty="0">
                <a:solidFill>
                  <a:schemeClr val="tx2"/>
                </a:solidFill>
              </a:rPr>
              <a:t>)</a:t>
            </a:r>
            <a:r>
              <a:rPr lang="sr-Latn-RS" sz="2000" b="1" dirty="0">
                <a:solidFill>
                  <a:schemeClr val="tx2"/>
                </a:solidFill>
              </a:rPr>
              <a:t> 2017. godine</a:t>
            </a:r>
            <a:r>
              <a:rPr lang="en-US" sz="2000" b="1" dirty="0">
                <a:solidFill>
                  <a:schemeClr val="tx2"/>
                </a:solidFill>
              </a:rPr>
              <a:t>)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 SC 2.4.: </a:t>
            </a:r>
            <a:r>
              <a:rPr lang="en-US" sz="2000" dirty="0" err="1">
                <a:solidFill>
                  <a:schemeClr val="tx2"/>
                </a:solidFill>
              </a:rPr>
              <a:t>Unapređenje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pripremljenosti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za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upravljanje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rizicima</a:t>
            </a:r>
            <a:r>
              <a:rPr lang="en-US" sz="2000" dirty="0">
                <a:solidFill>
                  <a:schemeClr val="tx2"/>
                </a:solidFill>
              </a:rPr>
              <a:t> od </a:t>
            </a:r>
            <a:r>
              <a:rPr lang="en-US" sz="2000" dirty="0" err="1">
                <a:solidFill>
                  <a:schemeClr val="tx2"/>
                </a:solidFill>
              </a:rPr>
              <a:t>prirodnih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katastrofa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(6,832,850.10 EUR, a </a:t>
            </a:r>
            <a:r>
              <a:rPr lang="en-US" sz="2000" b="1" dirty="0" err="1">
                <a:solidFill>
                  <a:schemeClr val="tx2"/>
                </a:solidFill>
              </a:rPr>
              <a:t>iz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dela</a:t>
            </a:r>
            <a:r>
              <a:rPr lang="en-US" sz="2000" b="1" dirty="0">
                <a:solidFill>
                  <a:schemeClr val="tx2"/>
                </a:solidFill>
              </a:rPr>
              <a:t> IPA </a:t>
            </a:r>
            <a:r>
              <a:rPr lang="en-US" sz="2000" b="1" dirty="0">
                <a:solidFill>
                  <a:srgbClr val="FF9933"/>
                </a:solidFill>
              </a:rPr>
              <a:t>499,045.80 EUR </a:t>
            </a:r>
            <a:r>
              <a:rPr lang="en-US" sz="2000" b="1" dirty="0">
                <a:solidFill>
                  <a:schemeClr val="tx2"/>
                </a:solidFill>
              </a:rPr>
              <a:t>(</a:t>
            </a:r>
            <a:r>
              <a:rPr lang="en-US" sz="2000" b="1" dirty="0" err="1">
                <a:solidFill>
                  <a:schemeClr val="tx2"/>
                </a:solidFill>
              </a:rPr>
              <a:t>za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partnere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iz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Srb</a:t>
            </a:r>
            <a:r>
              <a:rPr lang="en-US" sz="2000" b="1" dirty="0">
                <a:solidFill>
                  <a:schemeClr val="tx2"/>
                </a:solidFill>
              </a:rPr>
              <a:t>, CG i </a:t>
            </a:r>
            <a:r>
              <a:rPr lang="en-US" sz="2000" b="1" dirty="0" err="1">
                <a:solidFill>
                  <a:schemeClr val="tx2"/>
                </a:solidFill>
              </a:rPr>
              <a:t>BiH</a:t>
            </a:r>
            <a:r>
              <a:rPr lang="en-US" sz="2000" b="1" dirty="0">
                <a:solidFill>
                  <a:schemeClr val="tx2"/>
                </a:solidFill>
              </a:rPr>
              <a:t>)</a:t>
            </a:r>
            <a:r>
              <a:rPr lang="sr-Latn-RS" sz="2000" b="1" dirty="0">
                <a:solidFill>
                  <a:schemeClr val="tx2"/>
                </a:solidFill>
              </a:rPr>
              <a:t> 2017. godine</a:t>
            </a:r>
            <a:r>
              <a:rPr lang="en-US" sz="2000" b="1" dirty="0">
                <a:solidFill>
                  <a:schemeClr val="tx2"/>
                </a:solidFill>
              </a:rPr>
              <a:t>)</a:t>
            </a:r>
            <a:endParaRPr lang="sr-Latn-RS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r-Latn-RS" sz="2000" b="1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48" y="205942"/>
            <a:ext cx="1055076" cy="12069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1124" y="353831"/>
            <a:ext cx="4158734" cy="98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32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921119"/>
            <a:ext cx="8229600" cy="703262"/>
          </a:xfrm>
        </p:spPr>
        <p:txBody>
          <a:bodyPr/>
          <a:lstStyle/>
          <a:p>
            <a:r>
              <a:rPr lang="sr-Latn-RS" dirty="0">
                <a:solidFill>
                  <a:schemeClr val="tx2"/>
                </a:solidFill>
              </a:rPr>
              <a:t>MOGUĆNOSTI FINANSIRANJA PREKOGRANIČNE SARADNJE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0166"/>
            <a:ext cx="8229600" cy="3615104"/>
          </a:xfrm>
        </p:spPr>
        <p:txBody>
          <a:bodyPr/>
          <a:lstStyle/>
          <a:p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10" descr="0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34063"/>
            <a:ext cx="9144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0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4315" y="274638"/>
            <a:ext cx="5667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chemeClr val="tx1">
                <a:alpha val="23000"/>
              </a:scheme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381000" y="1543050"/>
            <a:ext cx="8354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48" y="205942"/>
            <a:ext cx="1055076" cy="12069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1124" y="353831"/>
            <a:ext cx="4158734" cy="989194"/>
          </a:xfrm>
          <a:prstGeom prst="rect">
            <a:avLst/>
          </a:prstGeom>
        </p:spPr>
      </p:pic>
      <p:pic>
        <p:nvPicPr>
          <p:cNvPr id="1026" name="Picture 2" descr="http://www.interreg-danube.eu/themes/dtp/img/content/map.png?v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03" y="2731314"/>
            <a:ext cx="7257245" cy="384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866294" y="4431324"/>
            <a:ext cx="1978269" cy="1863824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921119"/>
            <a:ext cx="8229600" cy="703262"/>
          </a:xfrm>
        </p:spPr>
        <p:txBody>
          <a:bodyPr/>
          <a:lstStyle/>
          <a:p>
            <a:r>
              <a:rPr lang="sr-Latn-RS" dirty="0">
                <a:solidFill>
                  <a:schemeClr val="tx2"/>
                </a:solidFill>
              </a:rPr>
              <a:t>MOGUĆNOSTI FINANSIRANJA PREKOGRANIČNE SARADNJE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0166"/>
            <a:ext cx="8229600" cy="3615104"/>
          </a:xfrm>
        </p:spPr>
        <p:txBody>
          <a:bodyPr/>
          <a:lstStyle/>
          <a:p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10" descr="0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34063"/>
            <a:ext cx="9144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0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4315" y="274638"/>
            <a:ext cx="5667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chemeClr val="tx1">
                <a:alpha val="23000"/>
              </a:scheme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381000" y="1543050"/>
            <a:ext cx="8354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48" y="205942"/>
            <a:ext cx="1055076" cy="12069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1124" y="353831"/>
            <a:ext cx="4158734" cy="989194"/>
          </a:xfrm>
          <a:prstGeom prst="rect">
            <a:avLst/>
          </a:prstGeom>
        </p:spPr>
      </p:pic>
      <p:pic>
        <p:nvPicPr>
          <p:cNvPr id="2050" name="Picture 2" descr="ANNEXE_A_Ma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85" y="2901462"/>
            <a:ext cx="5611429" cy="355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3569010" y="2913124"/>
            <a:ext cx="1978269" cy="1863824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2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921119"/>
            <a:ext cx="8229600" cy="703262"/>
          </a:xfrm>
        </p:spPr>
        <p:txBody>
          <a:bodyPr/>
          <a:lstStyle/>
          <a:p>
            <a:r>
              <a:rPr lang="sr-Latn-RS" dirty="0">
                <a:solidFill>
                  <a:schemeClr val="tx2"/>
                </a:solidFill>
              </a:rPr>
              <a:t>JOŠ MOGUĆNOSTI FINANSIRANJA PREKOGRANIČNE SARADNJE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0166"/>
            <a:ext cx="8229600" cy="3615104"/>
          </a:xfrm>
        </p:spPr>
        <p:txBody>
          <a:bodyPr/>
          <a:lstStyle/>
          <a:p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10" descr="0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34063"/>
            <a:ext cx="9144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0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4315" y="274638"/>
            <a:ext cx="5667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chemeClr val="tx1">
                <a:alpha val="23000"/>
              </a:scheme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381000" y="1543050"/>
            <a:ext cx="8354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05691" y="3071946"/>
            <a:ext cx="8229600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RS" sz="2000" b="1" u="sng" dirty="0">
                <a:solidFill>
                  <a:schemeClr val="tx2"/>
                </a:solidFill>
              </a:rPr>
              <a:t>Jadransko-jonski </a:t>
            </a:r>
            <a:r>
              <a:rPr lang="sr-Latn-RS" sz="2000" b="1" u="sng" dirty="0" err="1">
                <a:solidFill>
                  <a:schemeClr val="tx2"/>
                </a:solidFill>
              </a:rPr>
              <a:t>transnacionalni</a:t>
            </a:r>
            <a:r>
              <a:rPr lang="sr-Latn-RS" sz="2000" b="1" u="sng" dirty="0">
                <a:solidFill>
                  <a:schemeClr val="tx2"/>
                </a:solidFill>
              </a:rPr>
              <a:t> program </a:t>
            </a:r>
            <a:r>
              <a:rPr lang="sr-Latn-RS" sz="2000" b="1" u="sng" dirty="0" err="1">
                <a:solidFill>
                  <a:schemeClr val="tx2"/>
                </a:solidFill>
              </a:rPr>
              <a:t>prekogranične</a:t>
            </a:r>
            <a:r>
              <a:rPr lang="sr-Latn-RS" sz="2000" b="1" u="sng" dirty="0">
                <a:solidFill>
                  <a:schemeClr val="tx2"/>
                </a:solidFill>
              </a:rPr>
              <a:t> saradnje:</a:t>
            </a:r>
          </a:p>
          <a:p>
            <a:pPr marL="0" indent="0">
              <a:buNone/>
            </a:pPr>
            <a:r>
              <a:rPr lang="sr-Latn-RS" sz="1600" dirty="0">
                <a:solidFill>
                  <a:schemeClr val="tx2"/>
                </a:solidFill>
              </a:rPr>
              <a:t>-	SC </a:t>
            </a:r>
            <a:r>
              <a:rPr lang="en-US" sz="1600" dirty="0">
                <a:solidFill>
                  <a:schemeClr val="tx2"/>
                </a:solidFill>
              </a:rPr>
              <a:t>2.2: </a:t>
            </a:r>
            <a:r>
              <a:rPr lang="sr-Latn-RS" sz="1600" dirty="0">
                <a:solidFill>
                  <a:schemeClr val="tx2"/>
                </a:solidFill>
              </a:rPr>
              <a:t>Jačanje kapaciteta za </a:t>
            </a:r>
            <a:r>
              <a:rPr lang="sr-Latn-RS" sz="1600" dirty="0" err="1">
                <a:solidFill>
                  <a:schemeClr val="tx2"/>
                </a:solidFill>
              </a:rPr>
              <a:t>transnacionalno</a:t>
            </a:r>
            <a:r>
              <a:rPr lang="sr-Latn-RS" sz="1600" dirty="0">
                <a:solidFill>
                  <a:schemeClr val="tx2"/>
                </a:solidFill>
              </a:rPr>
              <a:t> smanjenje ranjivosti životne sredine u jadransko-jonskoj regiji </a:t>
            </a:r>
          </a:p>
          <a:p>
            <a:pPr marL="0" indent="0">
              <a:buNone/>
            </a:pPr>
            <a:r>
              <a:rPr lang="sr-Latn-RS" sz="2000" b="1" u="sng" dirty="0">
                <a:solidFill>
                  <a:schemeClr val="tx2"/>
                </a:solidFill>
              </a:rPr>
              <a:t>ECHO - </a:t>
            </a:r>
            <a:r>
              <a:rPr lang="en-US" sz="2000" b="1" u="sng" dirty="0">
                <a:solidFill>
                  <a:schemeClr val="tx2"/>
                </a:solidFill>
              </a:rPr>
              <a:t>EUROPEAN CIVIL PROTECTION AND HUMANITARIAN AID OPERATIONS</a:t>
            </a:r>
            <a:r>
              <a:rPr lang="sr-Latn-RS" sz="2000" b="1" dirty="0">
                <a:solidFill>
                  <a:schemeClr val="tx2"/>
                </a:solidFill>
              </a:rPr>
              <a:t>: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- </a:t>
            </a:r>
            <a:r>
              <a:rPr lang="sr-Latn-RS" sz="1600" dirty="0">
                <a:solidFill>
                  <a:schemeClr val="tx2"/>
                </a:solidFill>
              </a:rPr>
              <a:t>	Poziv za projekte za Veže </a:t>
            </a:r>
            <a:r>
              <a:rPr lang="en-US" sz="1600" dirty="0">
                <a:solidFill>
                  <a:schemeClr val="tx2"/>
                </a:solidFill>
              </a:rPr>
              <a:t>Call for proposals </a:t>
            </a:r>
            <a:r>
              <a:rPr lang="en-US" sz="1600" u="sng" dirty="0">
                <a:solidFill>
                  <a:schemeClr val="tx2"/>
                </a:solidFill>
              </a:rPr>
              <a:t>Union Civil Protection Mechanism Exercises</a:t>
            </a:r>
            <a:r>
              <a:rPr lang="en-US" sz="1600" dirty="0">
                <a:solidFill>
                  <a:schemeClr val="tx2"/>
                </a:solidFill>
              </a:rPr>
              <a:t> </a:t>
            </a:r>
          </a:p>
          <a:p>
            <a:pPr marL="0" indent="0">
              <a:buNone/>
            </a:pPr>
            <a:r>
              <a:rPr lang="sr-Latn-RS" sz="1600" dirty="0">
                <a:solidFill>
                  <a:schemeClr val="tx2"/>
                </a:solidFill>
              </a:rPr>
              <a:t>-	</a:t>
            </a:r>
            <a:r>
              <a:rPr lang="en-US" sz="1600" dirty="0">
                <a:solidFill>
                  <a:schemeClr val="tx2"/>
                </a:solidFill>
              </a:rPr>
              <a:t>Call for proposals 2017 for </a:t>
            </a:r>
            <a:r>
              <a:rPr lang="en-US" sz="1600" u="sng" dirty="0">
                <a:solidFill>
                  <a:schemeClr val="tx2"/>
                </a:solidFill>
              </a:rPr>
              <a:t>prevention and preparedness projects </a:t>
            </a:r>
            <a:r>
              <a:rPr lang="en-US" sz="1600" dirty="0">
                <a:solidFill>
                  <a:schemeClr val="tx2"/>
                </a:solidFill>
              </a:rPr>
              <a:t>in the field of civil protection and marine pollution</a:t>
            </a:r>
            <a:r>
              <a:rPr lang="en-US" sz="2000" b="1" dirty="0">
                <a:solidFill>
                  <a:schemeClr val="tx2"/>
                </a:solidFill>
              </a:rPr>
              <a:t> </a:t>
            </a:r>
            <a:endParaRPr lang="sr-Latn-RS" sz="11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r-Latn-RS" sz="2000" b="1" u="sng" dirty="0" err="1">
                <a:solidFill>
                  <a:schemeClr val="tx2"/>
                </a:solidFill>
              </a:rPr>
              <a:t>Erasmus</a:t>
            </a:r>
            <a:r>
              <a:rPr lang="sr-Latn-RS" sz="2000" b="1" u="sng" dirty="0">
                <a:solidFill>
                  <a:schemeClr val="tx2"/>
                </a:solidFill>
              </a:rPr>
              <a:t> + </a:t>
            </a:r>
          </a:p>
          <a:p>
            <a:pPr marL="0" indent="0">
              <a:buNone/>
            </a:pPr>
            <a:r>
              <a:rPr lang="sr-Latn-RS" sz="2000" b="1" u="sng" dirty="0">
                <a:solidFill>
                  <a:schemeClr val="tx2"/>
                </a:solidFill>
              </a:rPr>
              <a:t>		</a:t>
            </a:r>
            <a:r>
              <a:rPr lang="sr-Latn-RS" sz="1600" dirty="0">
                <a:solidFill>
                  <a:schemeClr val="tx2"/>
                </a:solidFill>
              </a:rPr>
              <a:t>- savezi sektorskih veština, strateška partnerstva, volonterski programi, </a:t>
            </a:r>
            <a:r>
              <a:rPr lang="sr-Latn-RS" sz="1600" dirty="0" err="1">
                <a:solidFill>
                  <a:schemeClr val="tx2"/>
                </a:solidFill>
              </a:rPr>
              <a:t>isl</a:t>
            </a:r>
            <a:r>
              <a:rPr lang="sr-Latn-RS" sz="1600" dirty="0">
                <a:solidFill>
                  <a:schemeClr val="tx2"/>
                </a:solidFill>
              </a:rPr>
              <a:t>.</a:t>
            </a:r>
            <a:endParaRPr lang="en-US" sz="1600" dirty="0">
              <a:solidFill>
                <a:schemeClr val="tx2"/>
              </a:solidFill>
            </a:endParaRPr>
          </a:p>
          <a:p>
            <a:endParaRPr lang="sr-Latn-RS" sz="2000" b="1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48" y="205942"/>
            <a:ext cx="1055076" cy="12069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1124" y="353831"/>
            <a:ext cx="4158734" cy="98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71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044211"/>
            <a:ext cx="8229600" cy="703262"/>
          </a:xfrm>
        </p:spPr>
        <p:txBody>
          <a:bodyPr/>
          <a:lstStyle/>
          <a:p>
            <a:r>
              <a:rPr lang="sr-Latn-RS" dirty="0">
                <a:solidFill>
                  <a:schemeClr val="tx2"/>
                </a:solidFill>
              </a:rPr>
              <a:t>Hvala na pažnji!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0166"/>
            <a:ext cx="8229600" cy="3615104"/>
          </a:xfrm>
        </p:spPr>
        <p:txBody>
          <a:bodyPr/>
          <a:lstStyle/>
          <a:p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10" descr="0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34063"/>
            <a:ext cx="9144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0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4315" y="274638"/>
            <a:ext cx="5667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chemeClr val="tx1">
                <a:alpha val="23000"/>
              </a:scheme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381000" y="1543050"/>
            <a:ext cx="8354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48" y="205942"/>
            <a:ext cx="1055076" cy="12069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1124" y="353831"/>
            <a:ext cx="4158734" cy="989194"/>
          </a:xfrm>
          <a:prstGeom prst="rect">
            <a:avLst/>
          </a:prstGeom>
        </p:spPr>
      </p:pic>
      <p:sp>
        <p:nvSpPr>
          <p:cNvPr id="16" name="object 6"/>
          <p:cNvSpPr txBox="1"/>
          <p:nvPr/>
        </p:nvSpPr>
        <p:spPr>
          <a:xfrm>
            <a:off x="2863505" y="2853247"/>
            <a:ext cx="4532082" cy="2084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400" b="1" u="none" strike="noStrike" kern="1200" cap="none" spc="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Miroslav Tadić</a:t>
            </a:r>
            <a:endParaRPr kumimoji="0" sz="1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400" b="0" u="none" strike="noStrike" kern="1200" cap="none" spc="-1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Portfolio </a:t>
            </a:r>
            <a:r>
              <a:rPr kumimoji="0" lang="sr-Latn-RS" sz="1400" b="0" u="none" strike="noStrike" kern="1200" cap="none" spc="-15" normalizeH="0" baseline="0" noProof="0" dirty="0" err="1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Manager</a:t>
            </a:r>
            <a:endParaRPr kumimoji="0" sz="1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Times New Roman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1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United </a:t>
            </a:r>
            <a:r>
              <a:rPr kumimoji="0" sz="1400" b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Nations Development </a:t>
            </a:r>
            <a:r>
              <a:rPr kumimoji="0" sz="1400" b="0" u="none" strike="noStrike" kern="1200" cap="none" spc="-5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Programme</a:t>
            </a:r>
            <a:r>
              <a:rPr kumimoji="0" sz="1400" b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  </a:t>
            </a:r>
            <a:endParaRPr kumimoji="0" lang="sr-Latn-RS" sz="1400" b="0" u="none" strike="noStrike" kern="1200" cap="none" spc="-5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Calibri"/>
            </a:endParaRPr>
          </a:p>
          <a:p>
            <a:r>
              <a:rPr lang="en-US" sz="1400" dirty="0" err="1">
                <a:solidFill>
                  <a:schemeClr val="tx2"/>
                </a:solidFill>
                <a:latin typeface="+mj-lt"/>
              </a:rPr>
              <a:t>Bulevar</a:t>
            </a:r>
            <a:r>
              <a:rPr lang="en-US" sz="14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+mj-lt"/>
              </a:rPr>
              <a:t>Zorana</a:t>
            </a:r>
            <a:r>
              <a:rPr lang="en-US" sz="14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+mj-lt"/>
              </a:rPr>
              <a:t>Djindjica</a:t>
            </a:r>
            <a:r>
              <a:rPr lang="en-US" sz="1400" dirty="0">
                <a:solidFill>
                  <a:schemeClr val="tx2"/>
                </a:solidFill>
                <a:latin typeface="+mj-lt"/>
              </a:rPr>
              <a:t> 64</a:t>
            </a:r>
          </a:p>
          <a:p>
            <a:r>
              <a:rPr lang="en-US" sz="1400" dirty="0">
                <a:solidFill>
                  <a:schemeClr val="tx2"/>
                </a:solidFill>
                <a:latin typeface="+mj-lt"/>
              </a:rPr>
              <a:t>11070 Belgrade, Serbia</a:t>
            </a:r>
          </a:p>
          <a:p>
            <a:r>
              <a:rPr lang="en-US" sz="1400" dirty="0">
                <a:solidFill>
                  <a:schemeClr val="tx2"/>
                </a:solidFill>
                <a:latin typeface="+mj-lt"/>
              </a:rPr>
              <a:t>Phone: +381 (0)11 2856 571</a:t>
            </a:r>
            <a:endParaRPr lang="sr-Latn-RS" sz="1400" dirty="0">
              <a:solidFill>
                <a:schemeClr val="tx2"/>
              </a:solidFill>
              <a:latin typeface="+mj-lt"/>
            </a:endParaRPr>
          </a:p>
          <a:p>
            <a:r>
              <a:rPr lang="en-US" sz="1400" dirty="0">
                <a:solidFill>
                  <a:schemeClr val="tx2"/>
                </a:solidFill>
                <a:latin typeface="+mj-lt"/>
                <a:hlinkClick r:id="rId6"/>
              </a:rPr>
              <a:t>miroslav.tadic@undp.org</a:t>
            </a:r>
            <a:r>
              <a:rPr lang="sr-Latn-RS" sz="1400" dirty="0">
                <a:solidFill>
                  <a:schemeClr val="tx2"/>
                </a:solidFill>
                <a:latin typeface="+mj-lt"/>
              </a:rPr>
              <a:t> </a:t>
            </a:r>
            <a:endParaRPr lang="en-US" sz="1400" dirty="0">
              <a:solidFill>
                <a:schemeClr val="tx2"/>
              </a:solidFill>
              <a:latin typeface="+mj-l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u="heavy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Calibri"/>
                <a:hlinkClick r:id="rId7"/>
              </a:rPr>
              <a:t>http://www.rs.undp.org</a:t>
            </a:r>
            <a:endParaRPr kumimoji="0" sz="1400" b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Calibri"/>
            </a:endParaRPr>
          </a:p>
        </p:txBody>
      </p:sp>
      <p:sp>
        <p:nvSpPr>
          <p:cNvPr id="17" name="object 7"/>
          <p:cNvSpPr/>
          <p:nvPr/>
        </p:nvSpPr>
        <p:spPr>
          <a:xfrm>
            <a:off x="614017" y="2595368"/>
            <a:ext cx="1519174" cy="32304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39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657350"/>
            <a:ext cx="8229600" cy="703262"/>
          </a:xfrm>
        </p:spPr>
        <p:txBody>
          <a:bodyPr/>
          <a:lstStyle/>
          <a:p>
            <a:r>
              <a:rPr lang="sr-Latn-RS" dirty="0">
                <a:solidFill>
                  <a:schemeClr val="tx2"/>
                </a:solidFill>
              </a:rPr>
              <a:t>O PROJEKTU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0166"/>
            <a:ext cx="8229600" cy="3615104"/>
          </a:xfrm>
        </p:spPr>
        <p:txBody>
          <a:bodyPr/>
          <a:lstStyle/>
          <a:p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10" descr="0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34063"/>
            <a:ext cx="9144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0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4315" y="274638"/>
            <a:ext cx="5667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chemeClr val="tx1">
                <a:alpha val="23000"/>
              </a:scheme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381000" y="1543050"/>
            <a:ext cx="8354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05691" y="2307021"/>
            <a:ext cx="8229600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sz="2000" b="1" dirty="0">
                <a:solidFill>
                  <a:schemeClr val="tx2"/>
                </a:solidFill>
              </a:rPr>
              <a:t>Područje </a:t>
            </a:r>
            <a:r>
              <a:rPr lang="hr-HR" sz="2000" b="1" dirty="0" err="1">
                <a:solidFill>
                  <a:schemeClr val="tx2"/>
                </a:solidFill>
              </a:rPr>
              <a:t>sprovođenja</a:t>
            </a:r>
            <a:r>
              <a:rPr lang="hr-HR" sz="2000" b="1" dirty="0">
                <a:solidFill>
                  <a:schemeClr val="tx2"/>
                </a:solidFill>
              </a:rPr>
              <a:t> projekta: JI Evropa </a:t>
            </a:r>
            <a:r>
              <a:rPr lang="hr-HR" sz="2000" dirty="0">
                <a:solidFill>
                  <a:schemeClr val="tx2"/>
                </a:solidFill>
              </a:rPr>
              <a:t>(Albanija, Bosna i Hercegovina, Hrvatska, Kosovo*, BJR Makedonija, Crna Gora i Srbija)</a:t>
            </a:r>
          </a:p>
          <a:p>
            <a:pPr lvl="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sz="2000" b="1" dirty="0">
                <a:solidFill>
                  <a:schemeClr val="tx2"/>
                </a:solidFill>
              </a:rPr>
              <a:t>Trajanje: 24 </a:t>
            </a:r>
            <a:r>
              <a:rPr lang="hr-HR" sz="2000" b="1" dirty="0" err="1">
                <a:solidFill>
                  <a:schemeClr val="tx2"/>
                </a:solidFill>
              </a:rPr>
              <a:t>meseca</a:t>
            </a:r>
            <a:r>
              <a:rPr lang="hr-HR" sz="2000" b="1" dirty="0">
                <a:solidFill>
                  <a:schemeClr val="tx2"/>
                </a:solidFill>
              </a:rPr>
              <a:t> (01.01.2017-31.12.2018)</a:t>
            </a:r>
          </a:p>
          <a:p>
            <a:pPr lvl="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sz="2000" b="1" dirty="0" err="1">
                <a:solidFill>
                  <a:schemeClr val="tx2"/>
                </a:solidFill>
              </a:rPr>
              <a:t>Vrednost</a:t>
            </a:r>
            <a:r>
              <a:rPr lang="hr-HR" sz="2000" b="1" dirty="0">
                <a:solidFill>
                  <a:schemeClr val="tx2"/>
                </a:solidFill>
              </a:rPr>
              <a:t> projekta: 576.990 EUR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r>
              <a:rPr lang="hr-HR" sz="2000" b="1" dirty="0" err="1">
                <a:solidFill>
                  <a:schemeClr val="tx2"/>
                </a:solidFill>
              </a:rPr>
              <a:t>Sufinansiranje</a:t>
            </a:r>
            <a:r>
              <a:rPr lang="hr-HR" sz="2000" b="1" dirty="0">
                <a:solidFill>
                  <a:schemeClr val="tx2"/>
                </a:solidFill>
              </a:rPr>
              <a:t> EK: 429.661 EUR  (74,47 %)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r>
              <a:rPr lang="hr-HR" sz="2000" b="1" dirty="0">
                <a:solidFill>
                  <a:schemeClr val="tx2"/>
                </a:solidFill>
              </a:rPr>
              <a:t>Ciljevi projekta: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sr-Latn-RS" sz="2000" dirty="0">
                <a:solidFill>
                  <a:schemeClr val="tx2"/>
                </a:solidFill>
              </a:rPr>
              <a:t>Jačanje </a:t>
            </a:r>
            <a:r>
              <a:rPr lang="en-US" sz="2000" dirty="0">
                <a:solidFill>
                  <a:schemeClr val="tx2"/>
                </a:solidFill>
              </a:rPr>
              <a:t>s</a:t>
            </a:r>
            <a:r>
              <a:rPr lang="sr-Latn-RS" sz="2000" dirty="0">
                <a:solidFill>
                  <a:schemeClr val="tx2"/>
                </a:solidFill>
              </a:rPr>
              <a:t>a</a:t>
            </a:r>
            <a:r>
              <a:rPr lang="en-US" sz="2000" dirty="0" err="1">
                <a:solidFill>
                  <a:schemeClr val="tx2"/>
                </a:solidFill>
              </a:rPr>
              <a:t>radnj</a:t>
            </a:r>
            <a:r>
              <a:rPr lang="sr-Latn-RS" sz="2000" dirty="0">
                <a:solidFill>
                  <a:schemeClr val="tx2"/>
                </a:solidFill>
              </a:rPr>
              <a:t>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na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lokalno</a:t>
            </a:r>
            <a:r>
              <a:rPr lang="sr-Latn-RS" sz="2000" dirty="0">
                <a:solidFill>
                  <a:schemeClr val="tx2"/>
                </a:solidFill>
              </a:rPr>
              <a:t>m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sr-Latn-RS" sz="2000" dirty="0">
                <a:solidFill>
                  <a:schemeClr val="tx2"/>
                </a:solidFill>
              </a:rPr>
              <a:t>nivou</a:t>
            </a:r>
            <a:r>
              <a:rPr lang="en-US" sz="2000" dirty="0">
                <a:solidFill>
                  <a:schemeClr val="tx2"/>
                </a:solidFill>
              </a:rPr>
              <a:t> u </a:t>
            </a:r>
            <a:r>
              <a:rPr lang="en-US" sz="2000" dirty="0" err="1">
                <a:solidFill>
                  <a:schemeClr val="tx2"/>
                </a:solidFill>
              </a:rPr>
              <a:t>pord</a:t>
            </a:r>
            <a:r>
              <a:rPr lang="sr-Latn-RS" sz="2000" dirty="0">
                <a:solidFill>
                  <a:schemeClr val="tx2"/>
                </a:solidFill>
              </a:rPr>
              <a:t>r</a:t>
            </a:r>
            <a:r>
              <a:rPr lang="en-US" sz="2000" dirty="0" err="1">
                <a:solidFill>
                  <a:schemeClr val="tx2"/>
                </a:solidFill>
              </a:rPr>
              <a:t>učju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urbanog</a:t>
            </a:r>
            <a:r>
              <a:rPr lang="en-US" sz="2000" dirty="0">
                <a:solidFill>
                  <a:schemeClr val="tx2"/>
                </a:solidFill>
              </a:rPr>
              <a:t> DRR-a</a:t>
            </a:r>
            <a:endParaRPr lang="sr-Latn-RS" sz="2000" dirty="0">
              <a:solidFill>
                <a:schemeClr val="tx2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sr-Latn-RS" sz="2000" dirty="0">
                <a:solidFill>
                  <a:schemeClr val="tx2"/>
                </a:solidFill>
              </a:rPr>
              <a:t>Podrška izgradnji partnerstva za</a:t>
            </a:r>
            <a:r>
              <a:rPr lang="en-US" sz="2000" dirty="0">
                <a:solidFill>
                  <a:schemeClr val="tx2"/>
                </a:solidFill>
              </a:rPr>
              <a:t> DRR (SEE URBAN) &gt;</a:t>
            </a:r>
            <a:r>
              <a:rPr lang="hr-HR" sz="2000" dirty="0">
                <a:solidFill>
                  <a:schemeClr val="tx2"/>
                </a:solidFill>
              </a:rPr>
              <a:t> prekogranično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sr-Latn-RS" sz="2000" dirty="0">
                <a:solidFill>
                  <a:schemeClr val="tx2"/>
                </a:solidFill>
              </a:rPr>
              <a:t>Razvoj </a:t>
            </a:r>
            <a:r>
              <a:rPr lang="en-US" sz="2000" dirty="0">
                <a:solidFill>
                  <a:schemeClr val="tx2"/>
                </a:solidFill>
              </a:rPr>
              <a:t>SEE URBAN </a:t>
            </a:r>
            <a:r>
              <a:rPr lang="en-US" sz="2000" dirty="0" err="1">
                <a:solidFill>
                  <a:schemeClr val="tx2"/>
                </a:solidFill>
              </a:rPr>
              <a:t>elektronsk</a:t>
            </a:r>
            <a:r>
              <a:rPr lang="sr-Latn-RS" sz="2000" dirty="0">
                <a:solidFill>
                  <a:schemeClr val="tx2"/>
                </a:solidFill>
              </a:rPr>
              <a:t>e</a:t>
            </a:r>
            <a:r>
              <a:rPr lang="en-US" sz="2000" dirty="0">
                <a:solidFill>
                  <a:schemeClr val="tx2"/>
                </a:solidFill>
              </a:rPr>
              <a:t> DRR </a:t>
            </a:r>
            <a:r>
              <a:rPr lang="sr-Latn-RS" sz="2000" dirty="0">
                <a:solidFill>
                  <a:schemeClr val="tx2"/>
                </a:solidFill>
              </a:rPr>
              <a:t>biblioteke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sr-Latn-RS" sz="2000" dirty="0">
                <a:solidFill>
                  <a:schemeClr val="tx2"/>
                </a:solidFill>
              </a:rPr>
              <a:t>Razmena informacija i dobre prakse u DRR-u </a:t>
            </a:r>
            <a:r>
              <a:rPr lang="en-US" sz="2000" dirty="0" err="1">
                <a:solidFill>
                  <a:schemeClr val="tx2"/>
                </a:solidFill>
              </a:rPr>
              <a:t>na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sr-Latn-RS" sz="2000" dirty="0">
                <a:solidFill>
                  <a:schemeClr val="tx2"/>
                </a:solidFill>
              </a:rPr>
              <a:t>nivou lokala</a:t>
            </a:r>
            <a:endParaRPr lang="hr-HR" sz="2000" dirty="0">
              <a:solidFill>
                <a:schemeClr val="tx2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endParaRPr lang="hr-HR" sz="2400" b="1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48" y="205942"/>
            <a:ext cx="1055076" cy="12069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1124" y="353831"/>
            <a:ext cx="4158734" cy="98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7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657350"/>
            <a:ext cx="8229600" cy="703262"/>
          </a:xfrm>
        </p:spPr>
        <p:txBody>
          <a:bodyPr/>
          <a:lstStyle/>
          <a:p>
            <a:r>
              <a:rPr lang="sr-Latn-RS" dirty="0">
                <a:solidFill>
                  <a:schemeClr val="tx2"/>
                </a:solidFill>
              </a:rPr>
              <a:t>PROJEKTNE AKTIVNOSTI 2017-e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0166"/>
            <a:ext cx="8229600" cy="3615104"/>
          </a:xfrm>
        </p:spPr>
        <p:txBody>
          <a:bodyPr/>
          <a:lstStyle/>
          <a:p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10" descr="0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34063"/>
            <a:ext cx="9144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0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4315" y="274638"/>
            <a:ext cx="5667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chemeClr val="tx1">
                <a:alpha val="23000"/>
              </a:scheme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381000" y="1543050"/>
            <a:ext cx="8354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05690" y="2307020"/>
            <a:ext cx="8348163" cy="412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r>
              <a:rPr lang="en-GB" sz="2000" b="1" dirty="0" err="1">
                <a:solidFill>
                  <a:schemeClr val="tx2"/>
                </a:solidFill>
              </a:rPr>
              <a:t>Organizacija</a:t>
            </a:r>
            <a:r>
              <a:rPr lang="en-GB" sz="2000" b="1" dirty="0">
                <a:solidFill>
                  <a:schemeClr val="tx2"/>
                </a:solidFill>
              </a:rPr>
              <a:t> </a:t>
            </a:r>
            <a:r>
              <a:rPr lang="en-GB" sz="2000" b="1" dirty="0" err="1">
                <a:solidFill>
                  <a:schemeClr val="tx2"/>
                </a:solidFill>
              </a:rPr>
              <a:t>uvodnog</a:t>
            </a:r>
            <a:r>
              <a:rPr lang="en-GB" sz="2000" b="1" dirty="0">
                <a:solidFill>
                  <a:schemeClr val="tx2"/>
                </a:solidFill>
              </a:rPr>
              <a:t> </a:t>
            </a:r>
            <a:r>
              <a:rPr lang="en-GB" sz="2000" b="1" dirty="0" err="1">
                <a:solidFill>
                  <a:schemeClr val="tx2"/>
                </a:solidFill>
              </a:rPr>
              <a:t>predavanja</a:t>
            </a:r>
            <a:r>
              <a:rPr lang="en-GB" sz="2000" b="1" dirty="0">
                <a:solidFill>
                  <a:schemeClr val="tx2"/>
                </a:solidFill>
              </a:rPr>
              <a:t> i </a:t>
            </a:r>
            <a:r>
              <a:rPr lang="en-GB" sz="2000" b="1" dirty="0" err="1">
                <a:solidFill>
                  <a:schemeClr val="tx2"/>
                </a:solidFill>
              </a:rPr>
              <a:t>okruglih</a:t>
            </a:r>
            <a:r>
              <a:rPr lang="en-GB" sz="2000" b="1" dirty="0">
                <a:solidFill>
                  <a:schemeClr val="tx2"/>
                </a:solidFill>
              </a:rPr>
              <a:t> </a:t>
            </a:r>
            <a:r>
              <a:rPr lang="en-GB" sz="2000" b="1" dirty="0" err="1">
                <a:solidFill>
                  <a:schemeClr val="tx2"/>
                </a:solidFill>
              </a:rPr>
              <a:t>stolova</a:t>
            </a:r>
            <a:r>
              <a:rPr lang="en-GB" sz="2000" b="1" dirty="0">
                <a:solidFill>
                  <a:schemeClr val="tx2"/>
                </a:solidFill>
              </a:rPr>
              <a:t>:</a:t>
            </a:r>
          </a:p>
          <a:p>
            <a:pPr marL="1714500" lvl="3" indent="-342900" algn="just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lang="en-GB" i="1" dirty="0">
                <a:solidFill>
                  <a:schemeClr val="tx2"/>
                </a:solidFill>
              </a:rPr>
              <a:t>Beograd – 24.03. i 16.05.2017.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r>
              <a:rPr lang="en-GB" sz="2000" b="1" dirty="0" err="1">
                <a:solidFill>
                  <a:schemeClr val="tx2"/>
                </a:solidFill>
              </a:rPr>
              <a:t>Podr</a:t>
            </a:r>
            <a:r>
              <a:rPr lang="sr-Latn-RS" sz="2000" b="1" dirty="0" err="1">
                <a:solidFill>
                  <a:schemeClr val="tx2"/>
                </a:solidFill>
              </a:rPr>
              <a:t>ška</a:t>
            </a:r>
            <a:r>
              <a:rPr lang="sr-Latn-RS" sz="2000" b="1" dirty="0">
                <a:solidFill>
                  <a:schemeClr val="tx2"/>
                </a:solidFill>
              </a:rPr>
              <a:t> </a:t>
            </a:r>
            <a:r>
              <a:rPr lang="en-GB" sz="2000" b="1" dirty="0">
                <a:solidFill>
                  <a:schemeClr val="tx2"/>
                </a:solidFill>
              </a:rPr>
              <a:t>model</a:t>
            </a:r>
            <a:r>
              <a:rPr lang="sr-Latn-RS" sz="2000" b="1" dirty="0">
                <a:solidFill>
                  <a:schemeClr val="tx2"/>
                </a:solidFill>
              </a:rPr>
              <a:t>ima</a:t>
            </a:r>
            <a:r>
              <a:rPr lang="en-GB" sz="2000" b="1" dirty="0">
                <a:solidFill>
                  <a:schemeClr val="tx2"/>
                </a:solidFill>
              </a:rPr>
              <a:t> DRR </a:t>
            </a:r>
            <a:r>
              <a:rPr lang="en-GB" sz="2000" b="1" dirty="0" err="1">
                <a:solidFill>
                  <a:schemeClr val="tx2"/>
                </a:solidFill>
              </a:rPr>
              <a:t>umrežavanja</a:t>
            </a:r>
            <a:r>
              <a:rPr lang="en-GB" sz="2000" b="1" dirty="0">
                <a:solidFill>
                  <a:schemeClr val="tx2"/>
                </a:solidFill>
              </a:rPr>
              <a:t> u </a:t>
            </a:r>
            <a:r>
              <a:rPr lang="en-GB" sz="2000" b="1" dirty="0" err="1">
                <a:solidFill>
                  <a:schemeClr val="tx2"/>
                </a:solidFill>
              </a:rPr>
              <a:t>svakoj</a:t>
            </a:r>
            <a:r>
              <a:rPr lang="en-GB" sz="2000" b="1" dirty="0">
                <a:solidFill>
                  <a:schemeClr val="tx2"/>
                </a:solidFill>
              </a:rPr>
              <a:t> </a:t>
            </a:r>
            <a:r>
              <a:rPr lang="en-GB" sz="2000" b="1" dirty="0" err="1">
                <a:solidFill>
                  <a:schemeClr val="tx2"/>
                </a:solidFill>
              </a:rPr>
              <a:t>zemlji</a:t>
            </a:r>
            <a:r>
              <a:rPr lang="en-GB" sz="2000" b="1" dirty="0">
                <a:solidFill>
                  <a:schemeClr val="tx2"/>
                </a:solidFill>
              </a:rPr>
              <a:t>/</a:t>
            </a:r>
            <a:r>
              <a:rPr lang="en-GB" sz="2000" b="1" dirty="0" err="1">
                <a:solidFill>
                  <a:schemeClr val="tx2"/>
                </a:solidFill>
              </a:rPr>
              <a:t>teritoriji</a:t>
            </a:r>
            <a:r>
              <a:rPr lang="en-GB" sz="2000" b="1" dirty="0">
                <a:solidFill>
                  <a:schemeClr val="tx2"/>
                </a:solidFill>
              </a:rPr>
              <a:t> SEE URBAN </a:t>
            </a:r>
            <a:r>
              <a:rPr lang="en-GB" sz="2000" b="1" dirty="0" err="1">
                <a:solidFill>
                  <a:schemeClr val="tx2"/>
                </a:solidFill>
              </a:rPr>
              <a:t>projekta</a:t>
            </a:r>
            <a:r>
              <a:rPr lang="sr-Latn-RS" sz="2000" b="1" dirty="0">
                <a:solidFill>
                  <a:schemeClr val="tx2"/>
                </a:solidFill>
              </a:rPr>
              <a:t> (dalji razvoj modela u Srbiji)</a:t>
            </a:r>
            <a:r>
              <a:rPr lang="en-GB" sz="2000" b="1" dirty="0">
                <a:solidFill>
                  <a:schemeClr val="tx2"/>
                </a:solidFill>
              </a:rPr>
              <a:t>;</a:t>
            </a:r>
            <a:r>
              <a:rPr lang="sr-Latn-RS" sz="2000" b="1" dirty="0">
                <a:solidFill>
                  <a:schemeClr val="tx2"/>
                </a:solidFill>
              </a:rPr>
              <a:t> 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r>
              <a:rPr lang="sr-Latn-RS" sz="2000" b="1" dirty="0">
                <a:solidFill>
                  <a:schemeClr val="tx2"/>
                </a:solidFill>
              </a:rPr>
              <a:t>Tehnički sastanak Ekspertske radne grupe 29. juna 2017;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r>
              <a:rPr lang="sr-Latn-RS" sz="2000" b="1" dirty="0">
                <a:solidFill>
                  <a:schemeClr val="tx2"/>
                </a:solidFill>
              </a:rPr>
              <a:t>Završetak Analitičke studije – primer Sliva Zapadne Morave - septembar 2017;</a:t>
            </a:r>
            <a:endParaRPr lang="en-GB" sz="2000" b="1" dirty="0">
              <a:solidFill>
                <a:schemeClr val="tx2"/>
              </a:solidFill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r>
              <a:rPr lang="sr-Latn-RS" sz="2000" b="1" dirty="0">
                <a:solidFill>
                  <a:srgbClr val="FF9933"/>
                </a:solidFill>
              </a:rPr>
              <a:t>GIS obuke u </a:t>
            </a:r>
            <a:r>
              <a:rPr lang="sr-Latn-RS" sz="2000" b="1" dirty="0" err="1">
                <a:solidFill>
                  <a:srgbClr val="FF9933"/>
                </a:solidFill>
              </a:rPr>
              <a:t>Petnici</a:t>
            </a:r>
            <a:r>
              <a:rPr lang="sr-Latn-RS" sz="2000" b="1" dirty="0">
                <a:solidFill>
                  <a:srgbClr val="FF9933"/>
                </a:solidFill>
              </a:rPr>
              <a:t>, 4-6. oktobra i 25-27. oktobra;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r>
              <a:rPr lang="sr-Latn-RS" sz="2000" b="1" dirty="0">
                <a:solidFill>
                  <a:srgbClr val="FF9933"/>
                </a:solidFill>
              </a:rPr>
              <a:t>Međunarodni dan smanjenja rizika od katastrofa u Kruševcu, 13. oktobra;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r>
              <a:rPr lang="en-GB" sz="2000" b="1" dirty="0">
                <a:solidFill>
                  <a:srgbClr val="FF9933"/>
                </a:solidFill>
              </a:rPr>
              <a:t>SEE URBAN </a:t>
            </a:r>
            <a:r>
              <a:rPr lang="en-GB" sz="2000" b="1" dirty="0" err="1">
                <a:solidFill>
                  <a:srgbClr val="FF9933"/>
                </a:solidFill>
              </a:rPr>
              <a:t>regionalna</a:t>
            </a:r>
            <a:r>
              <a:rPr lang="en-GB" sz="2000" b="1" dirty="0">
                <a:solidFill>
                  <a:srgbClr val="FF9933"/>
                </a:solidFill>
              </a:rPr>
              <a:t> </a:t>
            </a:r>
            <a:r>
              <a:rPr lang="en-GB" sz="2000" b="1" dirty="0" err="1">
                <a:solidFill>
                  <a:srgbClr val="FF9933"/>
                </a:solidFill>
              </a:rPr>
              <a:t>konferencija</a:t>
            </a:r>
            <a:r>
              <a:rPr lang="en-GB" sz="2000" b="1" dirty="0">
                <a:solidFill>
                  <a:srgbClr val="FF9933"/>
                </a:solidFill>
              </a:rPr>
              <a:t> u </a:t>
            </a:r>
            <a:r>
              <a:rPr lang="sr-Latn-RS" sz="2000" b="1" dirty="0">
                <a:solidFill>
                  <a:srgbClr val="FF9933"/>
                </a:solidFill>
              </a:rPr>
              <a:t>Opatiji, Hrvatska, 16-18. oktobra</a:t>
            </a:r>
            <a:r>
              <a:rPr lang="en-US" sz="2000" b="1" dirty="0">
                <a:solidFill>
                  <a:srgbClr val="FF9933"/>
                </a:solidFill>
              </a:rPr>
              <a:t>;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48" y="205942"/>
            <a:ext cx="1055076" cy="12069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1124" y="353831"/>
            <a:ext cx="4158734" cy="9891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657350"/>
            <a:ext cx="8229600" cy="703262"/>
          </a:xfrm>
        </p:spPr>
        <p:txBody>
          <a:bodyPr/>
          <a:lstStyle/>
          <a:p>
            <a:r>
              <a:rPr lang="sr-Latn-RS" dirty="0">
                <a:solidFill>
                  <a:schemeClr val="tx2"/>
                </a:solidFill>
              </a:rPr>
              <a:t>WEBSITE: </a:t>
            </a:r>
            <a:r>
              <a:rPr lang="en-GB" u="sng" dirty="0">
                <a:hlinkClick r:id="rId2"/>
              </a:rPr>
              <a:t>www.seeurban.eu</a:t>
            </a:r>
            <a:r>
              <a:rPr lang="sr-Latn-RS" u="sng" dirty="0"/>
              <a:t>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0166"/>
            <a:ext cx="8229600" cy="3615104"/>
          </a:xfrm>
        </p:spPr>
        <p:txBody>
          <a:bodyPr/>
          <a:lstStyle/>
          <a:p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pic>
        <p:nvPicPr>
          <p:cNvPr id="5" name="Picture 7" descr="0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4315" y="274638"/>
            <a:ext cx="5667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chemeClr val="tx1">
                <a:alpha val="23000"/>
              </a:scheme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381000" y="1543050"/>
            <a:ext cx="8354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48" y="205942"/>
            <a:ext cx="1055076" cy="12069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1124" y="353831"/>
            <a:ext cx="4158734" cy="9891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t="3333" r="1250" b="5062"/>
          <a:stretch/>
        </p:blipFill>
        <p:spPr>
          <a:xfrm>
            <a:off x="537967" y="2309990"/>
            <a:ext cx="8040355" cy="4195455"/>
          </a:xfrm>
          <a:prstGeom prst="rect">
            <a:avLst/>
          </a:prstGeom>
        </p:spPr>
      </p:pic>
      <p:pic>
        <p:nvPicPr>
          <p:cNvPr id="4" name="Picture 10" descr="04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834063"/>
            <a:ext cx="9144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5430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657350"/>
            <a:ext cx="8229600" cy="703262"/>
          </a:xfrm>
        </p:spPr>
        <p:txBody>
          <a:bodyPr/>
          <a:lstStyle/>
          <a:p>
            <a:r>
              <a:rPr lang="sr-Latn-RS" dirty="0">
                <a:solidFill>
                  <a:schemeClr val="tx2"/>
                </a:solidFill>
              </a:rPr>
              <a:t>QGIS obuke u </a:t>
            </a:r>
            <a:r>
              <a:rPr lang="sr-Latn-RS" dirty="0" err="1">
                <a:solidFill>
                  <a:schemeClr val="tx2"/>
                </a:solidFill>
              </a:rPr>
              <a:t>Petnici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0166"/>
            <a:ext cx="8229600" cy="3615104"/>
          </a:xfrm>
        </p:spPr>
        <p:txBody>
          <a:bodyPr/>
          <a:lstStyle/>
          <a:p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10" descr="0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34063"/>
            <a:ext cx="9144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0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4315" y="274638"/>
            <a:ext cx="5667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chemeClr val="tx1">
                <a:alpha val="23000"/>
              </a:scheme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381000" y="1543050"/>
            <a:ext cx="8354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05691" y="2307021"/>
            <a:ext cx="8229600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48" y="205942"/>
            <a:ext cx="1055076" cy="12069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1124" y="353831"/>
            <a:ext cx="4158734" cy="989194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58091" y="2538549"/>
            <a:ext cx="8229600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000" dirty="0">
                <a:solidFill>
                  <a:schemeClr val="tx2"/>
                </a:solidFill>
              </a:rPr>
              <a:t>Pilot obuke - realizacija u saradnji sa </a:t>
            </a:r>
            <a:r>
              <a:rPr lang="sr-Latn-RS" sz="2000" dirty="0">
                <a:solidFill>
                  <a:schemeClr val="tx2"/>
                </a:solidFill>
              </a:rPr>
              <a:t>Kancelarijom za upravljanje javnim ulaganjima (KUJU), Stalnom konferencijom gradova i opština (SKGO) i Svetskom bankom (SB);</a:t>
            </a:r>
            <a:r>
              <a:rPr lang="sr-Latn-RS" sz="2000" dirty="0">
                <a:solidFill>
                  <a:schemeClr val="tx2"/>
                </a:solidFill>
              </a:rPr>
              <a:t> </a:t>
            </a:r>
          </a:p>
          <a:p>
            <a:r>
              <a:rPr lang="sr-Latn-RS" sz="2000" dirty="0">
                <a:solidFill>
                  <a:schemeClr val="tx2"/>
                </a:solidFill>
              </a:rPr>
              <a:t>Treba da </a:t>
            </a:r>
            <a:r>
              <a:rPr lang="sr-Latn-RS" sz="2000" b="1" dirty="0">
                <a:solidFill>
                  <a:schemeClr val="tx2"/>
                </a:solidFill>
              </a:rPr>
              <a:t>ojačaju kapacitete i saradnju poverenika / službenika za GIS i koordinatora za upravljanje vanrednim situacijama </a:t>
            </a:r>
            <a:r>
              <a:rPr lang="sr-Latn-RS" sz="2000" dirty="0">
                <a:solidFill>
                  <a:schemeClr val="tx2"/>
                </a:solidFill>
              </a:rPr>
              <a:t>i smanjenje rizika od elementarnih nepogoda i drugih nesreća u slivovima Zapadne Morave i Kolubare;</a:t>
            </a:r>
          </a:p>
          <a:p>
            <a:r>
              <a:rPr lang="sr-Latn-RS" sz="2000" dirty="0">
                <a:solidFill>
                  <a:schemeClr val="tx2"/>
                </a:solidFill>
              </a:rPr>
              <a:t>Treba da osposobe zaposlene u JLS za korišćenje ovog besplatnog softvera;</a:t>
            </a:r>
          </a:p>
          <a:p>
            <a:r>
              <a:rPr lang="sr-Latn-RS" sz="2000" dirty="0">
                <a:solidFill>
                  <a:schemeClr val="tx2"/>
                </a:solidFill>
              </a:rPr>
              <a:t>Rezultat vežbi i obuka bi trebalo da bude </a:t>
            </a:r>
            <a:r>
              <a:rPr lang="sr-Latn-RS" sz="2000" b="1" dirty="0">
                <a:solidFill>
                  <a:schemeClr val="tx2"/>
                </a:solidFill>
              </a:rPr>
              <a:t>QGIS karta rizika sliva Zapadne Morave</a:t>
            </a:r>
            <a:r>
              <a:rPr lang="sr-Latn-RS" sz="2000" dirty="0">
                <a:solidFill>
                  <a:schemeClr val="tx2"/>
                </a:solidFill>
              </a:rPr>
              <a:t> (kao i sliva Kolubare);</a:t>
            </a:r>
          </a:p>
          <a:p>
            <a:r>
              <a:rPr lang="sr-Latn-RS" sz="2000" dirty="0">
                <a:solidFill>
                  <a:schemeClr val="tx2"/>
                </a:solidFill>
              </a:rPr>
              <a:t>Prijave do 27.09; smeštaj, ishrana i oprema obezbeđeni, troškove puta 			snosi JLS.</a:t>
            </a:r>
            <a:endParaRPr lang="en-US" sz="20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910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657350"/>
            <a:ext cx="8229600" cy="703262"/>
          </a:xfrm>
        </p:spPr>
        <p:txBody>
          <a:bodyPr/>
          <a:lstStyle/>
          <a:p>
            <a:r>
              <a:rPr lang="sr-Latn-RS" dirty="0">
                <a:solidFill>
                  <a:schemeClr val="tx2"/>
                </a:solidFill>
              </a:rPr>
              <a:t>Međunarodni DRR dan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0166"/>
            <a:ext cx="8229600" cy="3615104"/>
          </a:xfrm>
        </p:spPr>
        <p:txBody>
          <a:bodyPr/>
          <a:lstStyle/>
          <a:p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10" descr="0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34063"/>
            <a:ext cx="9144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0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4315" y="274638"/>
            <a:ext cx="5667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chemeClr val="tx1">
                <a:alpha val="23000"/>
              </a:scheme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381000" y="1543050"/>
            <a:ext cx="8354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05691" y="2307021"/>
            <a:ext cx="8229600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48" y="205942"/>
            <a:ext cx="1055076" cy="12069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1124" y="353831"/>
            <a:ext cx="4158734" cy="989194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58091" y="2538549"/>
            <a:ext cx="8229600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000" dirty="0">
                <a:solidFill>
                  <a:schemeClr val="tx2"/>
                </a:solidFill>
              </a:rPr>
              <a:t>Obeležava se konferencijom u Kruševcu, 13. oktobra;</a:t>
            </a:r>
          </a:p>
          <a:p>
            <a:r>
              <a:rPr lang="sr-Latn-RS" sz="2000" dirty="0">
                <a:solidFill>
                  <a:schemeClr val="tx2"/>
                </a:solidFill>
              </a:rPr>
              <a:t>Biće predstavljena najuspešnija rešenja / najbolje prakse za smanjenje i upravljanje rizicima od elementarnih nepogoda i drugih nesreća JLS. </a:t>
            </a:r>
          </a:p>
          <a:p>
            <a:r>
              <a:rPr lang="en-GB" sz="2000" dirty="0" err="1">
                <a:solidFill>
                  <a:schemeClr val="tx2"/>
                </a:solidFill>
              </a:rPr>
              <a:t>Koordinatori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najuspešnijih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gradova</a:t>
            </a:r>
            <a:r>
              <a:rPr lang="en-GB" sz="2000" dirty="0">
                <a:solidFill>
                  <a:schemeClr val="tx2"/>
                </a:solidFill>
              </a:rPr>
              <a:t> i/</a:t>
            </a:r>
            <a:r>
              <a:rPr lang="en-GB" sz="2000" dirty="0" err="1">
                <a:solidFill>
                  <a:schemeClr val="tx2"/>
                </a:solidFill>
              </a:rPr>
              <a:t>ili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opština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biće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nagrađeni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putovanjem</a:t>
            </a:r>
            <a:r>
              <a:rPr lang="en-GB" sz="2000" dirty="0">
                <a:solidFill>
                  <a:schemeClr val="tx2"/>
                </a:solidFill>
              </a:rPr>
              <a:t> u </a:t>
            </a:r>
            <a:r>
              <a:rPr lang="en-GB" sz="2000" dirty="0" err="1">
                <a:solidFill>
                  <a:schemeClr val="tx2"/>
                </a:solidFill>
              </a:rPr>
              <a:t>Opatiju</a:t>
            </a:r>
            <a:r>
              <a:rPr lang="en-GB" sz="2000" dirty="0">
                <a:solidFill>
                  <a:schemeClr val="tx2"/>
                </a:solidFill>
              </a:rPr>
              <a:t>, 16-18. </a:t>
            </a:r>
            <a:r>
              <a:rPr lang="en-GB" sz="2000" dirty="0" err="1">
                <a:solidFill>
                  <a:schemeClr val="tx2"/>
                </a:solidFill>
              </a:rPr>
              <a:t>oktobra</a:t>
            </a:r>
            <a:r>
              <a:rPr lang="en-GB" sz="2000" dirty="0">
                <a:solidFill>
                  <a:schemeClr val="tx2"/>
                </a:solidFill>
              </a:rPr>
              <a:t> 2017. </a:t>
            </a:r>
            <a:r>
              <a:rPr lang="en-GB" sz="2000" dirty="0" err="1">
                <a:solidFill>
                  <a:schemeClr val="tx2"/>
                </a:solidFill>
              </a:rPr>
              <a:t>godine</a:t>
            </a:r>
            <a:r>
              <a:rPr lang="en-GB" sz="2000" dirty="0">
                <a:solidFill>
                  <a:schemeClr val="tx2"/>
                </a:solidFill>
              </a:rPr>
              <a:t>, </a:t>
            </a:r>
            <a:r>
              <a:rPr lang="en-GB" sz="2000" dirty="0" err="1">
                <a:solidFill>
                  <a:schemeClr val="tx2"/>
                </a:solidFill>
              </a:rPr>
              <a:t>na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regionalnu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konferenciju</a:t>
            </a:r>
            <a:r>
              <a:rPr lang="en-GB" sz="2000" dirty="0">
                <a:solidFill>
                  <a:schemeClr val="tx2"/>
                </a:solidFill>
              </a:rPr>
              <a:t> SEE URBAN </a:t>
            </a:r>
            <a:r>
              <a:rPr lang="en-GB" sz="2000" dirty="0" err="1">
                <a:solidFill>
                  <a:schemeClr val="tx2"/>
                </a:solidFill>
              </a:rPr>
              <a:t>projekta</a:t>
            </a:r>
            <a:r>
              <a:rPr lang="en-GB" sz="2000" dirty="0">
                <a:solidFill>
                  <a:schemeClr val="tx2"/>
                </a:solidFill>
              </a:rPr>
              <a:t>. </a:t>
            </a:r>
            <a:r>
              <a:rPr lang="en-GB" sz="2000" dirty="0" err="1">
                <a:solidFill>
                  <a:schemeClr val="tx2"/>
                </a:solidFill>
              </a:rPr>
              <a:t>Troškovi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putovanja</a:t>
            </a:r>
            <a:r>
              <a:rPr lang="en-GB" sz="2000" dirty="0">
                <a:solidFill>
                  <a:schemeClr val="tx2"/>
                </a:solidFill>
              </a:rPr>
              <a:t> i </a:t>
            </a:r>
            <a:r>
              <a:rPr lang="en-GB" sz="2000" dirty="0" err="1">
                <a:solidFill>
                  <a:schemeClr val="tx2"/>
                </a:solidFill>
              </a:rPr>
              <a:t>dnevnica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za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nagrađene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učesnike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biće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finansirani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iz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budžeta</a:t>
            </a:r>
            <a:r>
              <a:rPr lang="en-GB" sz="2000" dirty="0">
                <a:solidFill>
                  <a:schemeClr val="tx2"/>
                </a:solidFill>
              </a:rPr>
              <a:t> SEE URBAN </a:t>
            </a:r>
            <a:r>
              <a:rPr lang="en-GB" sz="2000" dirty="0" err="1">
                <a:solidFill>
                  <a:schemeClr val="tx2"/>
                </a:solidFill>
              </a:rPr>
              <a:t>projekta</a:t>
            </a:r>
            <a:r>
              <a:rPr lang="en-GB" sz="2000" dirty="0">
                <a:solidFill>
                  <a:schemeClr val="tx2"/>
                </a:solidFill>
              </a:rPr>
              <a:t>.    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sr-Latn-RS" sz="2000" dirty="0">
                <a:solidFill>
                  <a:schemeClr val="tx2"/>
                </a:solidFill>
              </a:rPr>
              <a:t>Svi zainteresovani učesnici svoje predloge mogu da šalju na </a:t>
            </a:r>
            <a:r>
              <a:rPr lang="sr-Latn-RS" sz="2000" dirty="0" err="1">
                <a:solidFill>
                  <a:schemeClr val="tx2"/>
                </a:solidFill>
              </a:rPr>
              <a:t>email</a:t>
            </a:r>
            <a:r>
              <a:rPr lang="sr-Latn-RS" sz="2000" dirty="0">
                <a:solidFill>
                  <a:schemeClr val="tx2"/>
                </a:solidFill>
              </a:rPr>
              <a:t> adrese: </a:t>
            </a:r>
            <a:r>
              <a:rPr lang="en-GB" sz="2000" u="sng" dirty="0">
                <a:solidFill>
                  <a:schemeClr val="tx2"/>
                </a:solidFill>
                <a:hlinkClick r:id="rId6"/>
              </a:rPr>
              <a:t>drr@klimatskepromene.rs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i </a:t>
            </a:r>
            <a:r>
              <a:rPr lang="en-US" sz="2000" u="sng" dirty="0">
                <a:solidFill>
                  <a:schemeClr val="tx2"/>
                </a:solidFill>
                <a:hlinkClick r:id="rId7"/>
              </a:rPr>
              <a:t>ana.mitic.radulovic@undp.org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najkasnije</a:t>
            </a:r>
            <a:r>
              <a:rPr lang="en-US" sz="2000" dirty="0">
                <a:solidFill>
                  <a:schemeClr val="tx2"/>
                </a:solidFill>
              </a:rPr>
              <a:t> do </a:t>
            </a:r>
            <a:r>
              <a:rPr lang="en-US" sz="2000" dirty="0" err="1">
                <a:solidFill>
                  <a:schemeClr val="tx2"/>
                </a:solidFill>
              </a:rPr>
              <a:t>srede</a:t>
            </a:r>
            <a:r>
              <a:rPr lang="en-US" sz="2000" dirty="0">
                <a:solidFill>
                  <a:schemeClr val="tx2"/>
                </a:solidFill>
              </a:rPr>
              <a:t>, 27.09.2017. </a:t>
            </a:r>
            <a:r>
              <a:rPr lang="en-US" sz="2000" dirty="0" err="1">
                <a:solidFill>
                  <a:schemeClr val="tx2"/>
                </a:solidFill>
              </a:rPr>
              <a:t>godine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sa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sledećim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prilozima</a:t>
            </a:r>
            <a:r>
              <a:rPr lang="en-US" sz="2000" dirty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en-US" sz="1400" dirty="0" err="1">
                <a:solidFill>
                  <a:schemeClr val="tx2"/>
                </a:solidFill>
              </a:rPr>
              <a:t>Kratak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opis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projekta</a:t>
            </a:r>
            <a:r>
              <a:rPr lang="en-US" sz="1400" dirty="0">
                <a:solidFill>
                  <a:schemeClr val="tx2"/>
                </a:solidFill>
              </a:rPr>
              <a:t>/</a:t>
            </a:r>
            <a:r>
              <a:rPr lang="en-US" sz="1400" dirty="0" err="1">
                <a:solidFill>
                  <a:schemeClr val="tx2"/>
                </a:solidFill>
              </a:rPr>
              <a:t>programa</a:t>
            </a:r>
            <a:r>
              <a:rPr lang="en-US" sz="1400" dirty="0">
                <a:solidFill>
                  <a:schemeClr val="tx2"/>
                </a:solidFill>
              </a:rPr>
              <a:t>/</a:t>
            </a:r>
            <a:r>
              <a:rPr lang="en-US" sz="1400" dirty="0" err="1">
                <a:solidFill>
                  <a:schemeClr val="tx2"/>
                </a:solidFill>
              </a:rPr>
              <a:t>inicijative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na</a:t>
            </a:r>
            <a:r>
              <a:rPr lang="en-US" sz="1400" dirty="0">
                <a:solidFill>
                  <a:schemeClr val="tx2"/>
                </a:solidFill>
              </a:rPr>
              <a:t> A4 </a:t>
            </a:r>
            <a:r>
              <a:rPr lang="en-US" sz="1400" dirty="0" err="1">
                <a:solidFill>
                  <a:schemeClr val="tx2"/>
                </a:solidFill>
              </a:rPr>
              <a:t>formatu</a:t>
            </a:r>
            <a:r>
              <a:rPr lang="en-US" sz="1400" dirty="0">
                <a:solidFill>
                  <a:schemeClr val="tx2"/>
                </a:solidFill>
              </a:rPr>
              <a:t>, 250-350 </a:t>
            </a:r>
            <a:r>
              <a:rPr lang="en-US" sz="1400" dirty="0" err="1">
                <a:solidFill>
                  <a:schemeClr val="tx2"/>
                </a:solidFill>
              </a:rPr>
              <a:t>reči</a:t>
            </a:r>
            <a:r>
              <a:rPr lang="en-US" sz="1400" dirty="0">
                <a:solidFill>
                  <a:schemeClr val="tx2"/>
                </a:solidFill>
              </a:rPr>
              <a:t>,</a:t>
            </a:r>
          </a:p>
          <a:p>
            <a:pPr lvl="1"/>
            <a:r>
              <a:rPr lang="en-US" sz="1400" dirty="0">
                <a:solidFill>
                  <a:schemeClr val="tx2"/>
                </a:solidFill>
              </a:rPr>
              <a:t>2 panela </a:t>
            </a:r>
            <a:r>
              <a:rPr lang="en-US" sz="1400" dirty="0" err="1">
                <a:solidFill>
                  <a:schemeClr val="tx2"/>
                </a:solidFill>
              </a:rPr>
              <a:t>sa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grafičkim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prikazima</a:t>
            </a:r>
            <a:r>
              <a:rPr lang="en-US" sz="1400" dirty="0">
                <a:solidFill>
                  <a:schemeClr val="tx2"/>
                </a:solidFill>
              </a:rPr>
              <a:t> i/</a:t>
            </a:r>
            <a:r>
              <a:rPr lang="en-US" sz="1400" dirty="0" err="1">
                <a:solidFill>
                  <a:schemeClr val="tx2"/>
                </a:solidFill>
              </a:rPr>
              <a:t>ili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fotografijama</a:t>
            </a:r>
            <a:r>
              <a:rPr lang="en-US" sz="1400" dirty="0">
                <a:solidFill>
                  <a:schemeClr val="tx2"/>
                </a:solidFill>
              </a:rPr>
              <a:t>, </a:t>
            </a:r>
            <a:r>
              <a:rPr lang="en-US" sz="1400" dirty="0" err="1">
                <a:solidFill>
                  <a:schemeClr val="tx2"/>
                </a:solidFill>
              </a:rPr>
              <a:t>na</a:t>
            </a:r>
            <a:r>
              <a:rPr lang="en-US" sz="1400" dirty="0">
                <a:solidFill>
                  <a:schemeClr val="tx2"/>
                </a:solidFill>
              </a:rPr>
              <a:t> A3 </a:t>
            </a:r>
            <a:r>
              <a:rPr lang="en-US" sz="1400" dirty="0" err="1">
                <a:solidFill>
                  <a:schemeClr val="tx2"/>
                </a:solidFill>
              </a:rPr>
              <a:t>formatu</a:t>
            </a:r>
            <a:r>
              <a:rPr lang="en-US" sz="1400" dirty="0">
                <a:solidFill>
                  <a:schemeClr val="tx2"/>
                </a:solidFill>
              </a:rPr>
              <a:t>.</a:t>
            </a:r>
          </a:p>
          <a:p>
            <a:pPr marL="0" lvl="0" indent="0">
              <a:buNone/>
            </a:pPr>
            <a:r>
              <a:rPr lang="sr-Latn-RS" sz="2000" dirty="0">
                <a:solidFill>
                  <a:schemeClr val="tx2"/>
                </a:solidFill>
              </a:rPr>
              <a:t>	</a:t>
            </a:r>
            <a:endParaRPr lang="sr-Latn-R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53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657350"/>
            <a:ext cx="8229600" cy="703262"/>
          </a:xfrm>
        </p:spPr>
        <p:txBody>
          <a:bodyPr/>
          <a:lstStyle/>
          <a:p>
            <a:r>
              <a:rPr lang="sr-Latn-RS" dirty="0">
                <a:solidFill>
                  <a:schemeClr val="tx2"/>
                </a:solidFill>
              </a:rPr>
              <a:t>Međunarodni DRR dan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0166"/>
            <a:ext cx="8229600" cy="3615104"/>
          </a:xfrm>
        </p:spPr>
        <p:txBody>
          <a:bodyPr/>
          <a:lstStyle/>
          <a:p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10" descr="0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34063"/>
            <a:ext cx="9144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0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4315" y="274638"/>
            <a:ext cx="5667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chemeClr val="tx1">
                <a:alpha val="23000"/>
              </a:scheme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381000" y="1543050"/>
            <a:ext cx="8354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05691" y="2307021"/>
            <a:ext cx="8229600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48" y="205942"/>
            <a:ext cx="1055076" cy="12069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1124" y="353831"/>
            <a:ext cx="4158734" cy="989194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58091" y="2538549"/>
            <a:ext cx="8229600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RS" sz="2000" dirty="0">
                <a:solidFill>
                  <a:schemeClr val="tx2"/>
                </a:solidFill>
              </a:rPr>
              <a:t>Nagrade će se dodeliti u četiri kategorije:</a:t>
            </a:r>
          </a:p>
          <a:p>
            <a:pPr marL="0" indent="0">
              <a:buNone/>
            </a:pPr>
            <a:r>
              <a:rPr lang="sr-Latn-RS" sz="2000" dirty="0">
                <a:solidFill>
                  <a:schemeClr val="tx2"/>
                </a:solidFill>
              </a:rPr>
              <a:t> </a:t>
            </a:r>
            <a:endParaRPr lang="en-US" sz="2000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sr-Latn-RS" sz="2000" b="1" dirty="0">
                <a:solidFill>
                  <a:schemeClr val="tx2"/>
                </a:solidFill>
              </a:rPr>
              <a:t>1. Civilna zaštita </a:t>
            </a:r>
            <a:r>
              <a:rPr lang="sr-Latn-RS" sz="2000" dirty="0">
                <a:solidFill>
                  <a:schemeClr val="tx2"/>
                </a:solidFill>
              </a:rPr>
              <a:t>(najviši stepen </a:t>
            </a:r>
            <a:r>
              <a:rPr lang="sr-Latn-RS" sz="2000" dirty="0" err="1">
                <a:solidFill>
                  <a:schemeClr val="tx2"/>
                </a:solidFill>
              </a:rPr>
              <a:t>dotignuća</a:t>
            </a:r>
            <a:r>
              <a:rPr lang="sr-Latn-RS" sz="2000" dirty="0">
                <a:solidFill>
                  <a:schemeClr val="tx2"/>
                </a:solidFill>
              </a:rPr>
              <a:t> u izgradnji sistema civilne zaštite);</a:t>
            </a:r>
            <a:endParaRPr lang="en-US" sz="2000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sr-Latn-RS" sz="2000" b="1" dirty="0">
                <a:solidFill>
                  <a:schemeClr val="tx2"/>
                </a:solidFill>
              </a:rPr>
              <a:t>2. Procene ugroženosti </a:t>
            </a:r>
            <a:r>
              <a:rPr lang="sr-Latn-RS" sz="2000" dirty="0">
                <a:solidFill>
                  <a:schemeClr val="tx2"/>
                </a:solidFill>
              </a:rPr>
              <a:t>(najkompletnije/</a:t>
            </a:r>
            <a:r>
              <a:rPr lang="sr-Latn-RS" sz="2000" dirty="0" err="1">
                <a:solidFill>
                  <a:schemeClr val="tx2"/>
                </a:solidFill>
              </a:rPr>
              <a:t>najfunkcionalnije</a:t>
            </a:r>
            <a:r>
              <a:rPr lang="sr-Latn-RS" sz="2000" dirty="0">
                <a:solidFill>
                  <a:schemeClr val="tx2"/>
                </a:solidFill>
              </a:rPr>
              <a:t> izrađena Procena ugroženosti);</a:t>
            </a:r>
            <a:endParaRPr lang="en-US" sz="2000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sr-Latn-RS" sz="2000" b="1" dirty="0">
                <a:solidFill>
                  <a:schemeClr val="tx2"/>
                </a:solidFill>
              </a:rPr>
              <a:t>3. Preventivne mere </a:t>
            </a:r>
            <a:r>
              <a:rPr lang="sr-Latn-RS" sz="2000" dirty="0">
                <a:solidFill>
                  <a:schemeClr val="tx2"/>
                </a:solidFill>
              </a:rPr>
              <a:t>(najsveobuhvatniji program za prevenciju posledica elementarnih nepogoda);</a:t>
            </a:r>
            <a:endParaRPr lang="en-US" sz="2000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sr-Latn-RS" sz="2000" b="1" dirty="0">
                <a:solidFill>
                  <a:schemeClr val="tx2"/>
                </a:solidFill>
              </a:rPr>
              <a:t>4. Inovacije i </a:t>
            </a:r>
            <a:r>
              <a:rPr lang="sr-Latn-RS" sz="2000" b="1" dirty="0" err="1">
                <a:solidFill>
                  <a:schemeClr val="tx2"/>
                </a:solidFill>
              </a:rPr>
              <a:t>inkluzivnost</a:t>
            </a:r>
            <a:r>
              <a:rPr lang="sr-Latn-RS" sz="2000" b="1" dirty="0">
                <a:solidFill>
                  <a:schemeClr val="tx2"/>
                </a:solidFill>
              </a:rPr>
              <a:t> u smanjenju rizika od elementarnih nepogoda i drugih nesreća </a:t>
            </a:r>
            <a:r>
              <a:rPr lang="sr-Latn-RS" sz="2000" dirty="0">
                <a:solidFill>
                  <a:schemeClr val="tx2"/>
                </a:solidFill>
              </a:rPr>
              <a:t>(najkreativnije ili društveno-osetljive inicijative).</a:t>
            </a:r>
            <a:endParaRPr lang="en-US" sz="2000" dirty="0">
              <a:solidFill>
                <a:schemeClr val="tx2"/>
              </a:solidFill>
            </a:endParaRPr>
          </a:p>
          <a:p>
            <a:endParaRPr lang="sr-Latn-R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69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657350"/>
            <a:ext cx="8229600" cy="703262"/>
          </a:xfrm>
        </p:spPr>
        <p:txBody>
          <a:bodyPr/>
          <a:lstStyle/>
          <a:p>
            <a:r>
              <a:rPr lang="sr-Latn-RS" dirty="0">
                <a:solidFill>
                  <a:schemeClr val="tx2"/>
                </a:solidFill>
              </a:rPr>
              <a:t>SEE URBAN konferencija u HR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0166"/>
            <a:ext cx="8229600" cy="3615104"/>
          </a:xfrm>
        </p:spPr>
        <p:txBody>
          <a:bodyPr/>
          <a:lstStyle/>
          <a:p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10" descr="0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34063"/>
            <a:ext cx="9144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0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4315" y="274638"/>
            <a:ext cx="5667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chemeClr val="tx1">
                <a:alpha val="23000"/>
              </a:scheme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381000" y="1543050"/>
            <a:ext cx="8354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05691" y="2307021"/>
            <a:ext cx="8229600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48" y="205942"/>
            <a:ext cx="1055076" cy="12069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1124" y="353831"/>
            <a:ext cx="4158734" cy="989194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58091" y="2538549"/>
            <a:ext cx="8229600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000" dirty="0">
                <a:solidFill>
                  <a:schemeClr val="tx2"/>
                </a:solidFill>
              </a:rPr>
              <a:t>Kontakti sa lokalnim akterima iz regiona;</a:t>
            </a:r>
          </a:p>
          <a:p>
            <a:r>
              <a:rPr lang="sr-Latn-RS" sz="2000" dirty="0">
                <a:solidFill>
                  <a:schemeClr val="tx2"/>
                </a:solidFill>
              </a:rPr>
              <a:t>Razmena dobrih praksi i učešće u okruglom stolu;</a:t>
            </a:r>
          </a:p>
          <a:p>
            <a:r>
              <a:rPr lang="sr-Latn-RS" sz="2000" dirty="0" err="1">
                <a:solidFill>
                  <a:schemeClr val="tx2"/>
                </a:solidFill>
              </a:rPr>
              <a:t>Demonstracione</a:t>
            </a:r>
            <a:r>
              <a:rPr lang="sr-Latn-RS" sz="2000" dirty="0">
                <a:solidFill>
                  <a:schemeClr val="tx2"/>
                </a:solidFill>
              </a:rPr>
              <a:t> aktivnosti – praktična vežba reagovanja u slučaju zemljotresa…</a:t>
            </a:r>
          </a:p>
          <a:p>
            <a:pPr marL="0" indent="0">
              <a:buNone/>
            </a:pPr>
            <a:endParaRPr lang="sr-Latn-RS" sz="2000" dirty="0">
              <a:solidFill>
                <a:srgbClr val="FF9933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r>
              <a:rPr lang="sr-Latn-RS" sz="2000" dirty="0">
                <a:solidFill>
                  <a:schemeClr val="tx2"/>
                </a:solidFill>
              </a:rPr>
              <a:t>Praktične obuke i mentorski rad na pisanju projekata (pripremi predloga projekata) </a:t>
            </a:r>
          </a:p>
          <a:p>
            <a:r>
              <a:rPr lang="sr-Latn-RS" sz="2000" dirty="0">
                <a:solidFill>
                  <a:schemeClr val="tx2"/>
                </a:solidFill>
              </a:rPr>
              <a:t>Okrugli sto i regionalna konferencija u Makedoniji…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60134" y="3972657"/>
            <a:ext cx="82296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sr-Latn-RS" dirty="0">
                <a:solidFill>
                  <a:schemeClr val="tx2"/>
                </a:solidFill>
              </a:rPr>
              <a:t>2018. godine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5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380645"/>
            <a:ext cx="8229600" cy="703262"/>
          </a:xfrm>
        </p:spPr>
        <p:txBody>
          <a:bodyPr/>
          <a:lstStyle/>
          <a:p>
            <a:r>
              <a:rPr lang="sr-Latn-RS" dirty="0">
                <a:solidFill>
                  <a:schemeClr val="tx2"/>
                </a:solidFill>
              </a:rPr>
              <a:t>ZAŠTO JE REGIONALNO UMREŽAVANJE VAŽNO?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10" descr="0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34063"/>
            <a:ext cx="9144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0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4315" y="274638"/>
            <a:ext cx="5667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chemeClr val="tx1">
                <a:alpha val="23000"/>
              </a:scheme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381000" y="1543050"/>
            <a:ext cx="8354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05691" y="3071946"/>
            <a:ext cx="8229600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r-Latn-RS" sz="2000" b="1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48" y="205942"/>
            <a:ext cx="1055076" cy="12069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1124" y="353831"/>
            <a:ext cx="4158734" cy="98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06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3408</TotalTime>
  <Words>734</Words>
  <Application>Microsoft Office PowerPoint</Application>
  <PresentationFormat>On-screen Show (4:3)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MS PGothic</vt:lpstr>
      <vt:lpstr>Arial</vt:lpstr>
      <vt:lpstr>Calibri</vt:lpstr>
      <vt:lpstr>Times New Roman</vt:lpstr>
      <vt:lpstr>Wingdings</vt:lpstr>
      <vt:lpstr>Office Theme</vt:lpstr>
      <vt:lpstr>    </vt:lpstr>
      <vt:lpstr>O PROJEKTU</vt:lpstr>
      <vt:lpstr>PROJEKTNE AKTIVNOSTI 2017-e</vt:lpstr>
      <vt:lpstr>WEBSITE: www.seeurban.eu </vt:lpstr>
      <vt:lpstr>QGIS obuke u Petnici</vt:lpstr>
      <vt:lpstr>Međunarodni DRR dan</vt:lpstr>
      <vt:lpstr>Međunarodni DRR dan</vt:lpstr>
      <vt:lpstr>SEE URBAN konferencija u HR</vt:lpstr>
      <vt:lpstr>ZAŠTO JE REGIONALNO UMREŽAVANJE VAŽNO?</vt:lpstr>
      <vt:lpstr>MOGUĆNOSTI FINANSIRANJA PREKOGRANIČNE SARADNJE</vt:lpstr>
      <vt:lpstr>MOGUĆNOSTI FINANSIRANJA PREKOGRANIČNE SARADNJE</vt:lpstr>
      <vt:lpstr>MOGUĆNOSTI FINANSIRANJA PREKOGRANIČNE SARADNJE</vt:lpstr>
      <vt:lpstr>JOŠ MOGUĆNOSTI FINANSIRANJA PREKOGRANIČNE SARADNJE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Branislav</dc:creator>
  <cp:lastModifiedBy>Ana Mitic Radulovic</cp:lastModifiedBy>
  <cp:revision>430</cp:revision>
  <dcterms:created xsi:type="dcterms:W3CDTF">2012-02-13T13:32:00Z</dcterms:created>
  <dcterms:modified xsi:type="dcterms:W3CDTF">2017-09-12T16:43:27Z</dcterms:modified>
</cp:coreProperties>
</file>